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2" r:id="rId2"/>
    <p:sldId id="267" r:id="rId3"/>
    <p:sldId id="293" r:id="rId4"/>
    <p:sldId id="268" r:id="rId5"/>
    <p:sldId id="307" r:id="rId6"/>
    <p:sldId id="312" r:id="rId7"/>
    <p:sldId id="314" r:id="rId8"/>
    <p:sldId id="313" r:id="rId9"/>
    <p:sldId id="315" r:id="rId10"/>
    <p:sldId id="325" r:id="rId11"/>
    <p:sldId id="317" r:id="rId12"/>
    <p:sldId id="322" r:id="rId13"/>
    <p:sldId id="258" r:id="rId14"/>
    <p:sldId id="324" r:id="rId15"/>
    <p:sldId id="31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500"/>
    <a:srgbClr val="F25F29"/>
    <a:srgbClr val="FF2F92"/>
    <a:srgbClr val="20826A"/>
    <a:srgbClr val="91BED4"/>
    <a:srgbClr val="F0F0F0"/>
    <a:srgbClr val="304269"/>
    <a:srgbClr val="D9E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53" autoAdjust="0"/>
    <p:restoredTop sz="86243" autoAdjust="0"/>
  </p:normalViewPr>
  <p:slideViewPr>
    <p:cSldViewPr>
      <p:cViewPr>
        <p:scale>
          <a:sx n="84" d="100"/>
          <a:sy n="84" d="100"/>
        </p:scale>
        <p:origin x="1400" y="432"/>
      </p:cViewPr>
      <p:guideLst>
        <p:guide orient="horz" pos="3168"/>
        <p:guide pos="4320"/>
      </p:guideLst>
    </p:cSldViewPr>
  </p:slideViewPr>
  <p:outlineViewPr>
    <p:cViewPr>
      <p:scale>
        <a:sx n="33" d="100"/>
        <a:sy n="33" d="100"/>
      </p:scale>
      <p:origin x="0" y="-4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3688" y="2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D7EC3-CD50-4DA5-B722-330229C0073D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12E5A-FBEB-4329-9E4A-5F20B492F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35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E0011-04E0-4F3F-BFCE-633C944A425A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D2AD7-BD31-48B9-8C8A-7D4EAE7F6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3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an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**Optional Closing Discussion**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12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242F1-076A-4061-80DB-521283479A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01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Planner image on right with your profession</a:t>
            </a:r>
            <a:r>
              <a:rPr lang="en-US" baseline="0" dirty="0"/>
              <a:t> </a:t>
            </a:r>
            <a:r>
              <a:rPr lang="en-US" dirty="0"/>
              <a:t>photo or one of you working in the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1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</a:t>
            </a:r>
            <a:r>
              <a:rPr lang="en-US" baseline="0" dirty="0"/>
              <a:t> graphic of local Land Use Map before presenting.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82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8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8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1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dirty="0">
                <a:ea typeface="Cambria"/>
                <a:cs typeface="Cambria"/>
              </a:rPr>
              <a:t>Think about why you are putting types of things next to each other:</a:t>
            </a:r>
          </a:p>
          <a:p>
            <a:pPr marL="1200150" lvl="2" indent="-285750">
              <a:lnSpc>
                <a:spcPct val="140000"/>
              </a:lnSpc>
              <a:buFont typeface="Wingdings" charset="2"/>
              <a:buChar char="Ø"/>
            </a:pPr>
            <a:r>
              <a:rPr lang="en-US" sz="1600" dirty="0">
                <a:ea typeface="Cambria"/>
                <a:cs typeface="Cambria"/>
              </a:rPr>
              <a:t>“Why would it be a good or bad idea to have each type next to or far away from your home?”</a:t>
            </a:r>
          </a:p>
          <a:p>
            <a:pPr marL="1200150" lvl="2" indent="-285750">
              <a:lnSpc>
                <a:spcPct val="140000"/>
              </a:lnSpc>
              <a:buFont typeface="Wingdings" charset="2"/>
              <a:buChar char="Ø"/>
            </a:pPr>
            <a:r>
              <a:rPr lang="en-US" sz="1600" dirty="0">
                <a:ea typeface="Cambria"/>
                <a:cs typeface="Cambria"/>
              </a:rPr>
              <a:t>“What kinds of things do you wish were closer to your home?”</a:t>
            </a:r>
          </a:p>
          <a:p>
            <a:pPr marL="1200150" lvl="2" indent="-285750">
              <a:lnSpc>
                <a:spcPct val="140000"/>
              </a:lnSpc>
              <a:buFont typeface="Wingdings" charset="2"/>
              <a:buChar char="Ø"/>
            </a:pPr>
            <a:r>
              <a:rPr lang="en-US" sz="1600" dirty="0">
                <a:ea typeface="Cambria"/>
                <a:cs typeface="Cambria"/>
              </a:rPr>
              <a:t>“What kinds of things do you wish were easier to get to from your school/home/etc.?”</a:t>
            </a:r>
          </a:p>
          <a:p>
            <a:pPr marL="1200150" lvl="2" indent="-285750">
              <a:lnSpc>
                <a:spcPct val="140000"/>
              </a:lnSpc>
              <a:buFont typeface="Wingdings" charset="2"/>
              <a:buChar char="Ø"/>
            </a:pPr>
            <a:r>
              <a:rPr lang="en-US" sz="1600" dirty="0">
                <a:ea typeface="Cambria"/>
                <a:cs typeface="Cambria"/>
              </a:rPr>
              <a:t>“What kinds of things do you wish that there were more of in your part of town?”</a:t>
            </a:r>
          </a:p>
          <a:p>
            <a:pPr marL="628650" lvl="1" indent="-171450">
              <a:buFont typeface="Wingdings" charset="2"/>
              <a:buChar char="Ø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4582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950957" y="1191150"/>
            <a:ext cx="4937760" cy="983431"/>
          </a:xfrm>
          <a:solidFill>
            <a:schemeClr val="tx1">
              <a:lumMod val="95000"/>
              <a:lumOff val="5000"/>
              <a:alpha val="64000"/>
            </a:schemeClr>
          </a:solidFill>
          <a:ln w="38100" cmpd="dbl">
            <a:noFill/>
          </a:ln>
        </p:spPr>
        <p:txBody>
          <a:bodyPr tIns="137160" anchor="ctr" anchorCtr="0">
            <a:normAutofit/>
          </a:bodyPr>
          <a:lstStyle>
            <a:lvl1pPr algn="ctr"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Master 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906973" y="1143000"/>
            <a:ext cx="5029200" cy="106680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Up Landscape with Captio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800600" y="914400"/>
            <a:ext cx="3962400" cy="29718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914400"/>
            <a:ext cx="3962400" cy="29718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114800"/>
            <a:ext cx="3962400" cy="1214887"/>
          </a:xfrm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Click to add caption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0599" y="4114800"/>
            <a:ext cx="3990975" cy="1214887"/>
          </a:xfrm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/>
              <a:t>Click to add caption</a:t>
            </a:r>
          </a:p>
        </p:txBody>
      </p:sp>
      <p:grpSp>
        <p:nvGrpSpPr>
          <p:cNvPr id="10" name="Group 9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2" name="Straight Connector 11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2/6/18</a:t>
            </a:fld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Snap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223811">
            <a:off x="4598124" y="530555"/>
            <a:ext cx="2282441" cy="2467504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6000">
                <a:schemeClr val="bg1"/>
              </a:gs>
            </a:gsLst>
            <a:lin ang="14400000" scaled="0"/>
          </a:gradFill>
          <a:ln w="9525">
            <a:solidFill>
              <a:schemeClr val="bg1">
                <a:lumMod val="85000"/>
              </a:schemeClr>
            </a:solidFill>
          </a:ln>
          <a:effectLst>
            <a:outerShdw blurRad="254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 rot="1223811">
            <a:off x="4794084" y="657037"/>
            <a:ext cx="2035690" cy="1912315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943600"/>
            <a:ext cx="8204200" cy="457200"/>
          </a:xfrm>
        </p:spPr>
        <p:txBody>
          <a:bodyPr>
            <a:normAutofit/>
          </a:bodyPr>
          <a:lstStyle>
            <a:lvl1pPr>
              <a:buNone/>
              <a:defRPr sz="2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33400" y="1172146"/>
            <a:ext cx="3810000" cy="414866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6000">
                <a:schemeClr val="bg1"/>
              </a:gs>
            </a:gsLst>
            <a:lin ang="14400000" scaled="0"/>
          </a:gradFill>
          <a:ln w="9525">
            <a:solidFill>
              <a:schemeClr val="bg1">
                <a:lumMod val="85000"/>
              </a:schemeClr>
            </a:solidFill>
          </a:ln>
          <a:effectLst>
            <a:outerShdw blurRad="254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80535" y="1439693"/>
            <a:ext cx="3346622" cy="317500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81050" y="4754393"/>
            <a:ext cx="3333750" cy="317500"/>
          </a:xfrm>
        </p:spPr>
        <p:txBody>
          <a:bodyPr>
            <a:noAutofit/>
          </a:bodyPr>
          <a:lstStyle>
            <a:lvl1pPr algn="ctr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short caption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5985608" y="2877171"/>
            <a:ext cx="2624992" cy="283782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6000">
                <a:schemeClr val="bg1"/>
              </a:gs>
            </a:gsLst>
            <a:lin ang="14400000" scaled="0"/>
          </a:gradFill>
          <a:ln w="9525">
            <a:solidFill>
              <a:schemeClr val="bg1">
                <a:lumMod val="85000"/>
              </a:schemeClr>
            </a:solidFill>
          </a:ln>
          <a:effectLst>
            <a:outerShdw blurRad="254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137438" y="3013976"/>
            <a:ext cx="2341209" cy="2199318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Sli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599" y="1371600"/>
            <a:ext cx="4026757" cy="4038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592249" y="2370152"/>
            <a:ext cx="2804822" cy="178838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176" y="685801"/>
            <a:ext cx="2507224" cy="2514599"/>
          </a:xfrm>
          <a:prstGeom prst="rect">
            <a:avLst/>
          </a:prstGeom>
        </p:spPr>
      </p:pic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706474" y="1371600"/>
            <a:ext cx="1600200" cy="1002547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176" y="3429001"/>
            <a:ext cx="2507224" cy="2514599"/>
          </a:xfrm>
          <a:prstGeom prst="rect">
            <a:avLst/>
          </a:prstGeom>
        </p:spPr>
      </p:pic>
      <p:sp>
        <p:nvSpPr>
          <p:cNvPr id="17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706474" y="4114800"/>
            <a:ext cx="1600200" cy="1002547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spect="1"/>
          </p:cNvSpPr>
          <p:nvPr>
            <p:ph type="pic" sz="quarter" idx="13"/>
          </p:nvPr>
        </p:nvSpPr>
        <p:spPr>
          <a:xfrm>
            <a:off x="228600" y="533400"/>
            <a:ext cx="2743200" cy="36576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Rectangle 8"/>
          <p:cNvSpPr>
            <a:spLocks noGrp="1" noChangeAspect="1"/>
          </p:cNvSpPr>
          <p:nvPr>
            <p:ph type="pic" sz="quarter" idx="14"/>
          </p:nvPr>
        </p:nvSpPr>
        <p:spPr>
          <a:xfrm>
            <a:off x="3200400" y="533400"/>
            <a:ext cx="2743200" cy="36576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8"/>
          <p:cNvSpPr>
            <a:spLocks noGrp="1" noChangeAspect="1"/>
          </p:cNvSpPr>
          <p:nvPr>
            <p:ph type="pic" sz="quarter" idx="15"/>
          </p:nvPr>
        </p:nvSpPr>
        <p:spPr>
          <a:xfrm>
            <a:off x="6172200" y="533400"/>
            <a:ext cx="2743200" cy="36576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Rectangle 6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44196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0" name="Rectangle 6"/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44196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1" name="Rectangle 6"/>
          <p:cNvSpPr>
            <a:spLocks noGrp="1"/>
          </p:cNvSpPr>
          <p:nvPr>
            <p:ph type="body" sz="quarter" idx="18" hasCustomPrompt="1"/>
          </p:nvPr>
        </p:nvSpPr>
        <p:spPr>
          <a:xfrm>
            <a:off x="6172200" y="44196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2/6/18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741631" y="3480023"/>
            <a:ext cx="3792769" cy="284457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558800" y="3480023"/>
            <a:ext cx="3792769" cy="284457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5"/>
          </p:nvPr>
        </p:nvSpPr>
        <p:spPr>
          <a:xfrm>
            <a:off x="4741631" y="355823"/>
            <a:ext cx="3792769" cy="284457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Rectangle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8800" y="355823"/>
            <a:ext cx="3792769" cy="2844577"/>
          </a:xfrm>
        </p:spPr>
        <p:txBody>
          <a:bodyPr anchor="b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18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norama Mixed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92392" y="592392"/>
            <a:ext cx="73914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09600" y="3352800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6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76600" y="3352800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6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5791200" y="3352800"/>
            <a:ext cx="2286000" cy="381000"/>
          </a:xfrm>
        </p:spPr>
        <p:txBody>
          <a:bodyPr>
            <a:normAutofit/>
          </a:bodyPr>
          <a:lstStyle>
            <a:lvl1pPr>
              <a:buNone/>
              <a:defRPr sz="18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91200" y="3886200"/>
            <a:ext cx="2286000" cy="1752600"/>
          </a:xfrm>
        </p:spPr>
        <p:txBody>
          <a:bodyPr>
            <a:normAutofit/>
          </a:bodyPr>
          <a:lstStyle>
            <a:lvl1pPr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subtext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524568" y="0"/>
            <a:ext cx="540774" cy="685800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 rot="5400000">
            <a:off x="5693734" y="3429000"/>
            <a:ext cx="6858000" cy="0"/>
          </a:xfrm>
          <a:prstGeom prst="line">
            <a:avLst/>
          </a:prstGeom>
          <a:ln w="50800">
            <a:solidFill>
              <a:srgbClr val="91B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Portrait with Colored Captions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2209800" y="2411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26"/>
          </p:nvPr>
        </p:nvSpPr>
        <p:spPr>
          <a:xfrm>
            <a:off x="22098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5"/>
          </p:nvPr>
        </p:nvSpPr>
        <p:spPr>
          <a:xfrm>
            <a:off x="4652720" y="241192"/>
            <a:ext cx="2217698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27"/>
          </p:nvPr>
        </p:nvSpPr>
        <p:spPr>
          <a:xfrm>
            <a:off x="46482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  <a:solidFill>
            <a:srgbClr val="91BED4"/>
          </a:solidFill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  <a:solidFill>
            <a:srgbClr val="FC7500"/>
          </a:solidFill>
        </p:spPr>
        <p:txBody>
          <a:bodyPr anchor="b" anchorCtr="0"/>
          <a:lstStyle>
            <a:lvl1pPr marL="0" marR="0" indent="0" algn="l">
              <a:buFontTx/>
              <a:buNone/>
              <a:defRPr sz="16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  <a:solidFill>
            <a:srgbClr val="FC7500"/>
          </a:solidFill>
        </p:spPr>
        <p:txBody>
          <a:bodyPr anchor="t" anchorCtr="0"/>
          <a:lstStyle>
            <a:lvl1pPr marL="0" marR="0" indent="0" algn="r">
              <a:buFontTx/>
              <a:buNone/>
              <a:defRPr sz="16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  <a:solidFill>
            <a:srgbClr val="91BED4"/>
          </a:solidFill>
        </p:spPr>
        <p:txBody>
          <a:bodyPr anchor="t" anchorCtr="0"/>
          <a:lstStyle>
            <a:lvl1pPr marL="0" marR="0" indent="0" algn="l">
              <a:buFontTx/>
              <a:buNone/>
              <a:defRPr sz="16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Portrait with Captio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2247900" y="2411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26"/>
          </p:nvPr>
        </p:nvSpPr>
        <p:spPr>
          <a:xfrm>
            <a:off x="22479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5"/>
          </p:nvPr>
        </p:nvSpPr>
        <p:spPr>
          <a:xfrm>
            <a:off x="4690820" y="241192"/>
            <a:ext cx="2217698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27"/>
          </p:nvPr>
        </p:nvSpPr>
        <p:spPr>
          <a:xfrm>
            <a:off x="46863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342900" y="1257300"/>
            <a:ext cx="1676400" cy="1905000"/>
          </a:xfrm>
          <a:noFill/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342900" y="3352800"/>
            <a:ext cx="1676400" cy="1905000"/>
          </a:xfrm>
          <a:noFill/>
        </p:spPr>
        <p:txBody>
          <a:bodyPr anchor="t" anchorCtr="0"/>
          <a:lstStyle>
            <a:lvl1pPr marL="0" marR="0" indent="0" algn="r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124700" y="3352800"/>
            <a:ext cx="1676400" cy="1905000"/>
          </a:xfrm>
          <a:noFill/>
        </p:spPr>
        <p:txBody>
          <a:bodyPr anchor="t" anchorCtr="0"/>
          <a:lstStyle>
            <a:lvl1pPr marL="0" marR="0" indent="0" algn="l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31" hasCustomPrompt="1"/>
          </p:nvPr>
        </p:nvSpPr>
        <p:spPr>
          <a:xfrm>
            <a:off x="7124700" y="12573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Portrait with Title and Large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228600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1"/>
          </p:nvPr>
        </p:nvSpPr>
        <p:spPr>
          <a:xfrm>
            <a:off x="4622800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2425260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32"/>
          </p:nvPr>
        </p:nvSpPr>
        <p:spPr>
          <a:xfrm>
            <a:off x="6816366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733799"/>
            <a:ext cx="8610600" cy="4572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600" b="1" baseline="0">
                <a:solidFill>
                  <a:srgbClr val="FC7500"/>
                </a:solidFill>
              </a:defRPr>
            </a:lvl1pPr>
            <a:extLst/>
          </a:lstStyle>
          <a:p>
            <a:pPr lvl="0"/>
            <a:r>
              <a:rPr lang="en-US" dirty="0"/>
              <a:t>Click to add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228600" y="4343399"/>
            <a:ext cx="8610600" cy="1600200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caption text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2/6/18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762000" y="257665"/>
            <a:ext cx="4481957" cy="5990735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655438" y="257665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2"/>
          </p:nvPr>
        </p:nvSpPr>
        <p:spPr>
          <a:xfrm>
            <a:off x="5655438" y="2362200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655438" y="4495800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8524568" y="0"/>
            <a:ext cx="540774" cy="685800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 rot="5400000">
            <a:off x="5693734" y="3429000"/>
            <a:ext cx="6858000" cy="0"/>
          </a:xfrm>
          <a:prstGeom prst="line">
            <a:avLst/>
          </a:prstGeom>
          <a:ln w="50800">
            <a:solidFill>
              <a:srgbClr val="91B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bum Se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4683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14665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Up: 3 Landscape with 2 Portrai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80498"/>
            <a:ext cx="1920956" cy="275762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17"/>
          </p:nvPr>
        </p:nvSpPr>
        <p:spPr>
          <a:xfrm>
            <a:off x="2881448" y="228600"/>
            <a:ext cx="5259410" cy="394455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609600" y="228601"/>
            <a:ext cx="1920956" cy="275762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799895" y="4563306"/>
            <a:ext cx="2429706" cy="170773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2895600" y="4563306"/>
            <a:ext cx="2512020" cy="170773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-Up: 2 Landscape with 3 Portrai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7"/>
          <p:cNvSpPr>
            <a:spLocks noGrp="1"/>
          </p:cNvSpPr>
          <p:nvPr>
            <p:ph type="pic" sz="quarter" idx="26"/>
          </p:nvPr>
        </p:nvSpPr>
        <p:spPr>
          <a:xfrm>
            <a:off x="529105" y="3124200"/>
            <a:ext cx="2518895" cy="3167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Rectangle 7"/>
          <p:cNvSpPr>
            <a:spLocks noGrp="1"/>
          </p:cNvSpPr>
          <p:nvPr>
            <p:ph type="pic" sz="quarter" idx="29"/>
          </p:nvPr>
        </p:nvSpPr>
        <p:spPr>
          <a:xfrm>
            <a:off x="511374" y="228601"/>
            <a:ext cx="3829900" cy="2651469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Rectangle 7"/>
          <p:cNvSpPr>
            <a:spLocks noGrp="1"/>
          </p:cNvSpPr>
          <p:nvPr>
            <p:ph type="pic" sz="quarter" idx="30"/>
          </p:nvPr>
        </p:nvSpPr>
        <p:spPr>
          <a:xfrm>
            <a:off x="4780700" y="228601"/>
            <a:ext cx="3829900" cy="2651469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pic" sz="quarter" idx="27"/>
          </p:nvPr>
        </p:nvSpPr>
        <p:spPr>
          <a:xfrm>
            <a:off x="3310405" y="3124200"/>
            <a:ext cx="2518895" cy="3167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28"/>
          </p:nvPr>
        </p:nvSpPr>
        <p:spPr>
          <a:xfrm>
            <a:off x="6091705" y="3124200"/>
            <a:ext cx="2518895" cy="3167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Grid with Cap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 userDrawn="1"/>
        </p:nvSpPr>
        <p:spPr>
          <a:xfrm>
            <a:off x="46482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47244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7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47244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 for the picture to the right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46482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 for the picture to the right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2286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4384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580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 for the picture to the right</a:t>
            </a:r>
          </a:p>
        </p:txBody>
      </p:sp>
      <p:sp>
        <p:nvSpPr>
          <p:cNvPr id="52" name="Rectangle 51"/>
          <p:cNvSpPr/>
          <p:nvPr userDrawn="1"/>
        </p:nvSpPr>
        <p:spPr>
          <a:xfrm>
            <a:off x="24408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28600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4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650657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25170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56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25170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 for the picture to the left</a:t>
            </a:r>
          </a:p>
        </p:txBody>
      </p:sp>
      <p:sp>
        <p:nvSpPr>
          <p:cNvPr id="57" name="Rectangle 56"/>
          <p:cNvSpPr/>
          <p:nvPr userDrawn="1"/>
        </p:nvSpPr>
        <p:spPr>
          <a:xfrm>
            <a:off x="68604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69366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59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366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 for the picture to the left</a:t>
            </a:r>
          </a:p>
        </p:txBody>
      </p:sp>
      <p:sp>
        <p:nvSpPr>
          <p:cNvPr id="60" name="Rectangle 59"/>
          <p:cNvSpPr/>
          <p:nvPr userDrawn="1"/>
        </p:nvSpPr>
        <p:spPr>
          <a:xfrm>
            <a:off x="2286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24359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55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63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64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3048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 for the picture to the right</a:t>
            </a:r>
          </a:p>
        </p:txBody>
      </p:sp>
      <p:sp>
        <p:nvSpPr>
          <p:cNvPr id="2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3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Grid with Colored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 userDrawn="1"/>
        </p:nvSpPr>
        <p:spPr>
          <a:xfrm>
            <a:off x="4648200" y="4558210"/>
            <a:ext cx="2057400" cy="199499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47244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53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47244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 for the picture to the right</a:t>
            </a:r>
          </a:p>
        </p:txBody>
      </p:sp>
      <p:sp>
        <p:nvSpPr>
          <p:cNvPr id="35" name="Rectangle 34"/>
          <p:cNvSpPr/>
          <p:nvPr userDrawn="1"/>
        </p:nvSpPr>
        <p:spPr>
          <a:xfrm>
            <a:off x="4648200" y="291010"/>
            <a:ext cx="2057400" cy="1994990"/>
          </a:xfrm>
          <a:prstGeom prst="rect">
            <a:avLst/>
          </a:prstGeom>
          <a:solidFill>
            <a:srgbClr val="D9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7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 for the picture to the right</a:t>
            </a:r>
          </a:p>
        </p:txBody>
      </p:sp>
      <p:sp>
        <p:nvSpPr>
          <p:cNvPr id="30" name="Rectangle 29"/>
          <p:cNvSpPr/>
          <p:nvPr userDrawn="1"/>
        </p:nvSpPr>
        <p:spPr>
          <a:xfrm>
            <a:off x="228600" y="291010"/>
            <a:ext cx="2057400" cy="199499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7500"/>
              </a:solidFill>
            </a:endParaRPr>
          </a:p>
        </p:txBody>
      </p:sp>
      <p:sp>
        <p:nvSpPr>
          <p:cNvPr id="31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435942" y="295275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55542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 for the picture to the right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2440857" y="2424610"/>
            <a:ext cx="2057400" cy="199499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28600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0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650657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25170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2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25170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 for the picture to the left</a:t>
            </a:r>
          </a:p>
        </p:txBody>
      </p:sp>
      <p:sp>
        <p:nvSpPr>
          <p:cNvPr id="43" name="Rectangle 42"/>
          <p:cNvSpPr/>
          <p:nvPr userDrawn="1"/>
        </p:nvSpPr>
        <p:spPr>
          <a:xfrm>
            <a:off x="6860457" y="2424610"/>
            <a:ext cx="2057400" cy="19949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69366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45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366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 for the picture to the left</a:t>
            </a:r>
          </a:p>
        </p:txBody>
      </p:sp>
      <p:sp>
        <p:nvSpPr>
          <p:cNvPr id="46" name="Rectangle 45"/>
          <p:cNvSpPr/>
          <p:nvPr userDrawn="1"/>
        </p:nvSpPr>
        <p:spPr>
          <a:xfrm>
            <a:off x="228600" y="4558210"/>
            <a:ext cx="2057400" cy="1994990"/>
          </a:xfrm>
          <a:prstGeom prst="rect">
            <a:avLst/>
          </a:prstGeom>
          <a:solidFill>
            <a:srgbClr val="D9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2438400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8000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50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3048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 for the picture to the right</a:t>
            </a:r>
          </a:p>
        </p:txBody>
      </p:sp>
      <p:sp>
        <p:nvSpPr>
          <p:cNvPr id="29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5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5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noramic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7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66724" y="1371599"/>
            <a:ext cx="8191501" cy="2771776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W¥ل云玗İαЂÕØÚáÛ丫:Téxt Plàçèhòlðêr 表¥鷗字㌍_W 3"/>
          <p:cNvSpPr>
            <a:spLocks noGrp="1"/>
          </p:cNvSpPr>
          <p:nvPr>
            <p:ph type="body" sz="quarter" idx="31" hasCustomPrompt="1"/>
          </p:nvPr>
        </p:nvSpPr>
        <p:spPr>
          <a:xfrm>
            <a:off x="457200" y="4343400"/>
            <a:ext cx="8229600" cy="1447800"/>
          </a:xfrm>
          <a:solidFill>
            <a:schemeClr val="bg1"/>
          </a:solidFill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2/6/18</a:t>
            </a:fld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4301613" y="1966451"/>
            <a:ext cx="540774" cy="914400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rot="10800000">
            <a:off x="0" y="6858000"/>
            <a:ext cx="9144000" cy="0"/>
          </a:xfrm>
          <a:prstGeom prst="line">
            <a:avLst/>
          </a:prstGeom>
          <a:ln w="50800">
            <a:solidFill>
              <a:srgbClr val="FC7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2/6/18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W¥ل云玗İαЂôÁûÂÚ丫:Pïçtúrê Plå¢éhõlðér 表¥鷗字㌍ 表_W 3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2974073" y="609600"/>
            <a:ext cx="3198127" cy="32004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971800" y="4038600"/>
            <a:ext cx="3200400" cy="16002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rai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/>
          </p:cNvSpPr>
          <p:nvPr>
            <p:ph type="pic" sz="quarter" idx="13"/>
          </p:nvPr>
        </p:nvSpPr>
        <p:spPr>
          <a:xfrm>
            <a:off x="645701" y="290540"/>
            <a:ext cx="4307299" cy="572926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/>
              <a:t>Drag picture to placeholder or click icon to add</a:t>
            </a:r>
            <a:endParaRPr lang="en-US" i="0" dirty="0"/>
          </a:p>
        </p:txBody>
      </p:sp>
      <p:sp>
        <p:nvSpPr>
          <p:cNvPr id="10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5343525" y="2859716"/>
            <a:ext cx="3181350" cy="318135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2/6/18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96000"/>
            <a:ext cx="85344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534400" cy="6096000"/>
          </a:xfrm>
        </p:spPr>
        <p:txBody>
          <a:bodyPr/>
          <a:lstStyle>
            <a:lvl1pPr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172200"/>
            <a:ext cx="8229600" cy="57150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/>
              <a:t>Drag picture to placeholder or click icon to add</a:t>
            </a:r>
            <a:endParaRPr lang="en-US" i="0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105400" y="5257800"/>
            <a:ext cx="4038600" cy="505047"/>
          </a:xfrm>
          <a:solidFill>
            <a:schemeClr val="tx1">
              <a:alpha val="46000"/>
            </a:schemeClr>
          </a:solidFill>
        </p:spPr>
        <p:txBody>
          <a:bodyPr>
            <a:normAutofit/>
          </a:bodyPr>
          <a:lstStyle>
            <a:lvl1pPr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bum Section with 3 Portrai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/>
          </p:cNvSpPr>
          <p:nvPr>
            <p:ph type="title" hasCustomPrompt="1"/>
          </p:nvPr>
        </p:nvSpPr>
        <p:spPr>
          <a:xfrm>
            <a:off x="457200" y="3390900"/>
            <a:ext cx="7781730" cy="990600"/>
          </a:xfrm>
        </p:spPr>
        <p:txBody>
          <a:bodyPr vert="horz" bIns="0" anchor="b" anchorCtr="0">
            <a:normAutofit/>
          </a:bodyPr>
          <a:lstStyle>
            <a:lvl1pPr>
              <a:defRPr sz="4400" b="1" baseline="0">
                <a:solidFill>
                  <a:srgbClr val="FC7500"/>
                </a:solidFill>
              </a:defRPr>
            </a:lvl1pPr>
            <a:extLst/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9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0"/>
            <a:ext cx="7772400" cy="838200"/>
          </a:xfrm>
        </p:spPr>
        <p:txBody>
          <a:bodyPr vert="horz" tIns="0"/>
          <a:lstStyle>
            <a:lvl1pPr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extLst/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0" name="Rectangle 6"/>
          <p:cNvSpPr>
            <a:spLocks noGrp="1"/>
          </p:cNvSpPr>
          <p:nvPr>
            <p:ph type="pic" sz="quarter" idx="11"/>
          </p:nvPr>
        </p:nvSpPr>
        <p:spPr>
          <a:xfrm>
            <a:off x="490868" y="807195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algn="ctr">
              <a:buFontTx/>
              <a:buNone/>
            </a:pPr>
            <a:r>
              <a:rPr lang="en-US" sz="2000"/>
              <a:t>Drag picture to placeholder or click icon to add</a:t>
            </a:r>
            <a:endParaRPr lang="en-US" sz="2000" dirty="0"/>
          </a:p>
        </p:txBody>
      </p:sp>
      <p:sp>
        <p:nvSpPr>
          <p:cNvPr id="11" name="Rectangle 6"/>
          <p:cNvSpPr>
            <a:spLocks noGrp="1"/>
          </p:cNvSpPr>
          <p:nvPr>
            <p:ph type="pic" sz="quarter" idx="15"/>
          </p:nvPr>
        </p:nvSpPr>
        <p:spPr>
          <a:xfrm>
            <a:off x="3179134" y="807195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algn="ctr">
              <a:buFontTx/>
              <a:buNone/>
            </a:pPr>
            <a:r>
              <a:rPr lang="en-US" sz="2000"/>
              <a:t>Drag picture to placeholder or click icon to add</a:t>
            </a:r>
            <a:endParaRPr lang="en-US" sz="2000" dirty="0"/>
          </a:p>
        </p:txBody>
      </p:sp>
      <p:sp>
        <p:nvSpPr>
          <p:cNvPr id="12" name="Rectangle 6"/>
          <p:cNvSpPr>
            <a:spLocks noGrp="1"/>
          </p:cNvSpPr>
          <p:nvPr>
            <p:ph type="pic" sz="quarter" idx="16"/>
          </p:nvPr>
        </p:nvSpPr>
        <p:spPr>
          <a:xfrm>
            <a:off x="5867400" y="807195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algn="ctr">
              <a:buFontTx/>
              <a:buNone/>
            </a:pPr>
            <a:r>
              <a:rPr lang="en-US" sz="2000"/>
              <a:t>Drag picture to placeholder or click icon to add</a:t>
            </a:r>
            <a:endParaRPr lang="en-US" sz="2000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524568" y="0"/>
            <a:ext cx="540774" cy="685800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 rot="5400000">
            <a:off x="5693734" y="3429000"/>
            <a:ext cx="6858000" cy="0"/>
          </a:xfrm>
          <a:prstGeom prst="line">
            <a:avLst/>
          </a:prstGeom>
          <a:ln w="50800">
            <a:solidFill>
              <a:srgbClr val="91B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177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DC079-5E51-472C-A303-3C3D58C1E1DE}" type="datetimeFigureOut">
              <a:rPr lang="en-US" smtClean="0"/>
              <a:t>2/6/18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8B85-7677-4249-82DE-F583663A5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5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Transparen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762000"/>
            <a:ext cx="6299200" cy="47244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70166" y="5669280"/>
            <a:ext cx="6297434" cy="73152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1219199" y="5715000"/>
            <a:ext cx="6191693" cy="632637"/>
          </a:xfr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0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800600"/>
            <a:ext cx="5486400" cy="566738"/>
          </a:xfrm>
          <a:solidFill>
            <a:srgbClr val="FC7500"/>
          </a:solidFill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76400" y="612775"/>
            <a:ext cx="5486400" cy="41148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54435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9"/>
          <p:cNvSpPr>
            <a:spLocks noGrp="1" noChangeAspect="1"/>
          </p:cNvSpPr>
          <p:nvPr>
            <p:ph type="pic" sz="quarter" idx="14"/>
          </p:nvPr>
        </p:nvSpPr>
        <p:spPr>
          <a:xfrm>
            <a:off x="1244600" y="304800"/>
            <a:ext cx="6299200" cy="4724400"/>
          </a:xfrm>
          <a:solidFill>
            <a:schemeClr val="bg1">
              <a:lumMod val="95000"/>
            </a:schemeClr>
          </a:solidFill>
          <a:ln w="38100" cap="sq" cmpd="sng" algn="ctr">
            <a:noFill/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sz="280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181600"/>
            <a:ext cx="7848600" cy="457200"/>
          </a:xfrm>
        </p:spPr>
        <p:txBody>
          <a:bodyPr>
            <a:normAutofit/>
          </a:bodyPr>
          <a:lstStyle>
            <a:lvl1pPr>
              <a:buNone/>
              <a:defRPr sz="24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5715000"/>
            <a:ext cx="7848600" cy="685800"/>
          </a:xfrm>
        </p:spPr>
        <p:txBody>
          <a:bodyPr>
            <a:noAutofit/>
          </a:bodyPr>
          <a:lstStyle>
            <a:lvl1pPr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dscap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77079" y="228600"/>
            <a:ext cx="8189844" cy="6172200"/>
          </a:xfrm>
          <a:prstGeom prst="rect">
            <a:avLst/>
          </a:prstGeom>
          <a:noFill/>
          <a:ln w="117475" cmpd="thinThick">
            <a:solidFill>
              <a:srgbClr val="FC75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/>
          <p:cNvSpPr>
            <a:spLocks noGrp="1" noChangeAspect="1"/>
          </p:cNvSpPr>
          <p:nvPr>
            <p:ph type="pic" sz="quarter" idx="13"/>
          </p:nvPr>
        </p:nvSpPr>
        <p:spPr>
          <a:xfrm>
            <a:off x="551994" y="299695"/>
            <a:ext cx="8040013" cy="6030010"/>
          </a:xfrm>
          <a:solidFill>
            <a:schemeClr val="bg1"/>
          </a:solidFill>
          <a:ln w="57150">
            <a:noFill/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rgbClr val="FC7500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dscape with Title">
    <p:bg>
      <p:bgPr>
        <a:solidFill>
          <a:srgbClr val="91BE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EED2B4-868F-4681-9E70-FF7ECCDC67D4}" type="datetimeFigureOut">
              <a:rPr lang="en-US" smtClean="0"/>
              <a:pPr/>
              <a:t>2/6/18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9"/>
          <p:cNvSpPr>
            <a:spLocks noGrp="1" noChangeAspect="1"/>
          </p:cNvSpPr>
          <p:nvPr>
            <p:ph type="pic" sz="quarter" idx="13"/>
          </p:nvPr>
        </p:nvSpPr>
        <p:spPr>
          <a:xfrm>
            <a:off x="533400" y="370790"/>
            <a:ext cx="8040013" cy="603001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rgbClr val="FC7500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105400" y="5257800"/>
            <a:ext cx="4038600" cy="505047"/>
          </a:xfrm>
          <a:solidFill>
            <a:schemeClr val="tx1">
              <a:alpha val="46000"/>
            </a:schemeClr>
          </a:solidFill>
        </p:spPr>
        <p:txBody>
          <a:bodyPr>
            <a:normAutofit/>
          </a:bodyPr>
          <a:lstStyle>
            <a:lvl1pPr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Portrait with Captio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spect="1"/>
          </p:cNvSpPr>
          <p:nvPr>
            <p:ph type="pic" sz="quarter" idx="13"/>
          </p:nvPr>
        </p:nvSpPr>
        <p:spPr>
          <a:xfrm>
            <a:off x="4512497" y="381000"/>
            <a:ext cx="3431353" cy="4575141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Rectangle 8"/>
          <p:cNvSpPr>
            <a:spLocks noGrp="1" noChangeAspect="1"/>
          </p:cNvSpPr>
          <p:nvPr>
            <p:ph type="pic" sz="quarter" idx="14"/>
          </p:nvPr>
        </p:nvSpPr>
        <p:spPr>
          <a:xfrm>
            <a:off x="857250" y="381000"/>
            <a:ext cx="3429000" cy="4572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Drag picture to placeholder or click icon to add</a:t>
            </a:r>
            <a:endParaRPr lang="en-US" sz="2400" i="0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181600"/>
            <a:ext cx="3476626" cy="1066800"/>
          </a:xfrm>
        </p:spPr>
        <p:txBody>
          <a:bodyPr lIns="91440" rIns="9144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05324" y="5181600"/>
            <a:ext cx="3476625" cy="1066800"/>
          </a:xfrm>
        </p:spPr>
        <p:txBody>
          <a:bodyPr lIns="91440" rIns="9144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ED2B4-868F-4681-9E70-FF7ECCDC67D4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532519" y="0"/>
            <a:ext cx="540774" cy="685800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5693455" y="3429000"/>
            <a:ext cx="6858000" cy="0"/>
          </a:xfrm>
          <a:prstGeom prst="line">
            <a:avLst/>
          </a:prstGeom>
          <a:ln w="50800">
            <a:solidFill>
              <a:srgbClr val="FC7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  <p:sldLayoutId id="2147483676" r:id="rId4"/>
    <p:sldLayoutId id="2147483657" r:id="rId5"/>
    <p:sldLayoutId id="2147483655" r:id="rId6"/>
    <p:sldLayoutId id="2147483674" r:id="rId7"/>
    <p:sldLayoutId id="2147483675" r:id="rId8"/>
    <p:sldLayoutId id="2147483670" r:id="rId9"/>
    <p:sldLayoutId id="2147483671" r:id="rId10"/>
    <p:sldLayoutId id="2147483679" r:id="rId11"/>
    <p:sldLayoutId id="2147483680" r:id="rId12"/>
    <p:sldLayoutId id="2147483672" r:id="rId13"/>
    <p:sldLayoutId id="2147483673" r:id="rId14"/>
    <p:sldLayoutId id="2147483650" r:id="rId15"/>
    <p:sldLayoutId id="2147483667" r:id="rId16"/>
    <p:sldLayoutId id="2147483668" r:id="rId17"/>
    <p:sldLayoutId id="2147483666" r:id="rId18"/>
    <p:sldLayoutId id="2147483664" r:id="rId19"/>
    <p:sldLayoutId id="2147483663" r:id="rId20"/>
    <p:sldLayoutId id="2147483653" r:id="rId21"/>
    <p:sldLayoutId id="2147483652" r:id="rId22"/>
    <p:sldLayoutId id="2147483660" r:id="rId23"/>
    <p:sldLayoutId id="2147483658" r:id="rId24"/>
    <p:sldLayoutId id="2147483665" r:id="rId25"/>
    <p:sldLayoutId id="2147483669" r:id="rId26"/>
    <p:sldLayoutId id="2147483654" r:id="rId27"/>
    <p:sldLayoutId id="2147483656" r:id="rId28"/>
    <p:sldLayoutId id="2147483684" r:id="rId29"/>
    <p:sldLayoutId id="2147483685" r:id="rId30"/>
    <p:sldLayoutId id="2147483686" r:id="rId3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wmv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28.png"/><Relationship Id="rId3" Type="http://schemas.microsoft.com/office/2007/relationships/media" Target="../media/media2.wmv"/><Relationship Id="rId21" Type="http://schemas.openxmlformats.org/officeDocument/2006/relationships/image" Target="../media/image31.png"/><Relationship Id="rId7" Type="http://schemas.microsoft.com/office/2007/relationships/media" Target="../media/media4.wmv"/><Relationship Id="rId12" Type="http://schemas.openxmlformats.org/officeDocument/2006/relationships/video" Target="../media/media6.wmv"/><Relationship Id="rId17" Type="http://schemas.openxmlformats.org/officeDocument/2006/relationships/image" Target="../media/image27.png"/><Relationship Id="rId2" Type="http://schemas.openxmlformats.org/officeDocument/2006/relationships/video" Target="../media/media1.wmv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microsoft.com/office/2007/relationships/media" Target="../media/media6.wmv"/><Relationship Id="rId5" Type="http://schemas.microsoft.com/office/2007/relationships/media" Target="../media/media3.wmv"/><Relationship Id="rId15" Type="http://schemas.openxmlformats.org/officeDocument/2006/relationships/image" Target="../media/image6.emf"/><Relationship Id="rId10" Type="http://schemas.openxmlformats.org/officeDocument/2006/relationships/video" Target="../media/media5.wmv"/><Relationship Id="rId19" Type="http://schemas.openxmlformats.org/officeDocument/2006/relationships/image" Target="../media/image29.png"/><Relationship Id="rId4" Type="http://schemas.openxmlformats.org/officeDocument/2006/relationships/video" Target="../media/media2.wmv"/><Relationship Id="rId9" Type="http://schemas.microsoft.com/office/2007/relationships/media" Target="../media/media5.wmv"/><Relationship Id="rId1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2.jpe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V-hub-bigstock--133695947.jp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r="5481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348065" y="4038600"/>
            <a:ext cx="4812632" cy="990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3200" b="1" dirty="0">
                <a:latin typeface="Arial"/>
                <a:ea typeface="American Typewriter" charset="0"/>
                <a:cs typeface="Arial"/>
              </a:rPr>
              <a:t>NAME</a:t>
            </a:r>
          </a:p>
          <a:p>
            <a:pPr>
              <a:lnSpc>
                <a:spcPct val="70000"/>
              </a:lnSpc>
              <a:buNone/>
            </a:pPr>
            <a:r>
              <a:rPr lang="en-US" b="1" dirty="0">
                <a:latin typeface="Arial"/>
                <a:ea typeface="Bradley Hand" charset="0"/>
                <a:cs typeface="Arial"/>
              </a:rPr>
              <a:t>Title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562600"/>
            <a:ext cx="9144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_APA_F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91200"/>
            <a:ext cx="2362200" cy="822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64" y="-152400"/>
            <a:ext cx="9254128" cy="7162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52800" y="3733800"/>
            <a:ext cx="3352800" cy="400110"/>
          </a:xfrm>
          <a:prstGeom prst="rect">
            <a:avLst/>
          </a:prstGeom>
          <a:solidFill>
            <a:schemeClr val="lt1">
              <a:alpha val="79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ea typeface="Bradley Hand" charset="0"/>
                <a:cs typeface="Arial"/>
              </a:rPr>
              <a:t> Places where people live</a:t>
            </a:r>
            <a:r>
              <a:rPr lang="en-US" sz="2000" dirty="0">
                <a:latin typeface="Bradley Hand" charset="0"/>
                <a:ea typeface="Bradley Hand" charset="0"/>
                <a:cs typeface="Bradley Hand" charset="0"/>
              </a:rPr>
              <a:t>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2200" y="5334000"/>
            <a:ext cx="2324100" cy="707886"/>
          </a:xfrm>
          <a:prstGeom prst="rect">
            <a:avLst/>
          </a:prstGeom>
          <a:solidFill>
            <a:schemeClr val="lt1">
              <a:alpha val="79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ea typeface="Bradley Hand" charset="0"/>
                <a:cs typeface="Arial"/>
              </a:rPr>
              <a:t> Places where people buy things.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0" y="1905000"/>
            <a:ext cx="2895600" cy="707886"/>
          </a:xfrm>
          <a:prstGeom prst="rect">
            <a:avLst/>
          </a:prstGeom>
          <a:solidFill>
            <a:schemeClr val="lt1">
              <a:alpha val="79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ea typeface="Bradley Hand" charset="0"/>
                <a:cs typeface="Arial"/>
              </a:rPr>
              <a:t> Places where things are made/refined, etc</a:t>
            </a:r>
            <a:r>
              <a:rPr lang="en-US" sz="2000" dirty="0">
                <a:latin typeface="Bradley Hand" charset="0"/>
                <a:ea typeface="Bradley Hand" charset="0"/>
                <a:cs typeface="Bradley Hand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400" y="5562600"/>
            <a:ext cx="4876800" cy="707886"/>
          </a:xfrm>
          <a:prstGeom prst="rect">
            <a:avLst/>
          </a:prstGeom>
          <a:solidFill>
            <a:schemeClr val="lt1">
              <a:alpha val="79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ea typeface="Bradley Hand" charset="0"/>
                <a:cs typeface="Arial"/>
              </a:rPr>
              <a:t> Places where community activities take place or community resources are stored.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38400" y="282714"/>
            <a:ext cx="2743200" cy="707886"/>
          </a:xfrm>
          <a:prstGeom prst="rect">
            <a:avLst/>
          </a:prstGeom>
          <a:solidFill>
            <a:schemeClr val="lt1">
              <a:alpha val="79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radley Hand" charset="0"/>
                <a:ea typeface="Bradley Hand" charset="0"/>
                <a:cs typeface="Bradley Hand" charset="0"/>
              </a:rPr>
              <a:t> </a:t>
            </a:r>
            <a:r>
              <a:rPr lang="en-US" sz="2000" dirty="0">
                <a:latin typeface="Arial"/>
                <a:ea typeface="Bradley Hand" charset="0"/>
                <a:cs typeface="Arial"/>
              </a:rPr>
              <a:t>Places with nothing on them at all</a:t>
            </a:r>
            <a:r>
              <a:rPr lang="en-US" sz="2000" dirty="0">
                <a:latin typeface="Bradley Hand" charset="0"/>
                <a:ea typeface="Bradley Hand" charset="0"/>
                <a:cs typeface="Bradley Hand" charset="0"/>
              </a:rPr>
              <a:t>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0" y="2927717"/>
            <a:ext cx="2209800" cy="707886"/>
          </a:xfrm>
          <a:prstGeom prst="rect">
            <a:avLst/>
          </a:prstGeom>
          <a:solidFill>
            <a:schemeClr val="lt1">
              <a:alpha val="79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ea typeface="Bradley Hand" charset="0"/>
                <a:cs typeface="Arial"/>
              </a:rPr>
              <a:t>Where things are grown or raised. </a:t>
            </a:r>
          </a:p>
        </p:txBody>
      </p:sp>
    </p:spTree>
    <p:extLst>
      <p:ext uri="{BB962C8B-B14F-4D97-AF65-F5344CB8AC3E}">
        <p14:creationId xmlns:p14="http://schemas.microsoft.com/office/powerpoint/2010/main" val="108348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 amt="1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3" descr="APA_ILT_3-5_BETA_Land Use Map_Poster.pdf"/>
          <p:cNvPicPr>
            <a:picLocks noChangeAspect="1"/>
          </p:cNvPicPr>
          <p:nvPr/>
        </p:nvPicPr>
        <p:blipFill>
          <a:blip r:embed="rId4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8" b="3858"/>
          <a:stretch>
            <a:fillRect/>
          </a:stretch>
        </p:blipFill>
        <p:spPr>
          <a:xfrm>
            <a:off x="-2009937" y="-216469"/>
            <a:ext cx="13744737" cy="98176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925" y="4590428"/>
            <a:ext cx="1482512" cy="18925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1143000"/>
            <a:ext cx="8382000" cy="50292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285750" marR="0" lvl="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100" dirty="0">
                <a:latin typeface="Arial"/>
                <a:ea typeface="Bradley Hand" charset="0"/>
                <a:cs typeface="Arial"/>
              </a:rPr>
              <a:t>10-12 minutes</a:t>
            </a:r>
          </a:p>
          <a:p>
            <a:pPr marL="285750" marR="0" lvl="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100" dirty="0">
                <a:latin typeface="Arial"/>
                <a:ea typeface="Bradley Hand" charset="0"/>
                <a:cs typeface="Arial"/>
              </a:rPr>
              <a:t>Use </a:t>
            </a:r>
            <a:r>
              <a:rPr lang="en-US" sz="2100" u="sng" dirty="0">
                <a:latin typeface="Arial"/>
                <a:ea typeface="Bradley Hand" charset="0"/>
                <a:cs typeface="Arial"/>
              </a:rPr>
              <a:t>all of the categories</a:t>
            </a:r>
            <a:r>
              <a:rPr lang="en-US" sz="2100" dirty="0">
                <a:latin typeface="Arial"/>
                <a:ea typeface="Bradley Hand" charset="0"/>
                <a:cs typeface="Arial"/>
              </a:rPr>
              <a:t>.</a:t>
            </a:r>
          </a:p>
          <a:p>
            <a:pPr marL="285750" marR="0" lvl="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100" dirty="0">
                <a:latin typeface="Arial"/>
                <a:ea typeface="Bradley Hand" charset="0"/>
                <a:cs typeface="Arial"/>
              </a:rPr>
              <a:t>Think about </a:t>
            </a:r>
            <a:r>
              <a:rPr lang="en-US" sz="2100" u="sng" dirty="0">
                <a:latin typeface="Arial"/>
                <a:ea typeface="Bradley Hand" charset="0"/>
                <a:cs typeface="Arial"/>
              </a:rPr>
              <a:t>why</a:t>
            </a:r>
            <a:r>
              <a:rPr lang="en-US" sz="2100" dirty="0">
                <a:latin typeface="Arial"/>
                <a:ea typeface="Bradley Hand" charset="0"/>
                <a:cs typeface="Arial"/>
              </a:rPr>
              <a:t> you are putting types of things next to each other.</a:t>
            </a:r>
          </a:p>
          <a:p>
            <a:pPr marL="285750" marR="0" lvl="0" indent="-28575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100" dirty="0">
                <a:latin typeface="Arial"/>
                <a:ea typeface="Bradley Hand" charset="0"/>
                <a:cs typeface="Arial"/>
              </a:rPr>
              <a:t>Use </a:t>
            </a:r>
            <a:r>
              <a:rPr lang="en-US" sz="2100" b="1" dirty="0">
                <a:latin typeface="Arial"/>
                <a:ea typeface="Bradley Hand" charset="0"/>
                <a:cs typeface="Arial"/>
              </a:rPr>
              <a:t>at least 3</a:t>
            </a:r>
            <a:r>
              <a:rPr lang="en-US" sz="2100" dirty="0">
                <a:latin typeface="Arial"/>
                <a:ea typeface="Bradley Hand" charset="0"/>
                <a:cs typeface="Arial"/>
              </a:rPr>
              <a:t> different icons. </a:t>
            </a:r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Bradley Hand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7061" y="304800"/>
            <a:ext cx="5624322" cy="76200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 wrap="square" rtlCol="0" anchor="ctr" anchorCtr="1"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Calibri"/>
                <a:ea typeface="Bradley Hand" charset="0"/>
                <a:cs typeface="Calibri"/>
              </a:rPr>
              <a:t>BUILDING</a:t>
            </a:r>
            <a:r>
              <a:rPr lang="en-US" sz="3200" b="1" dirty="0">
                <a:solidFill>
                  <a:schemeClr val="bg1"/>
                </a:solidFill>
                <a:latin typeface="Calibri"/>
                <a:cs typeface="Calibri"/>
              </a:rPr>
              <a:t> THE COMMUNITY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231" y="3471594"/>
            <a:ext cx="1860632" cy="23758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285" y="4234548"/>
            <a:ext cx="1879715" cy="239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7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152400" y="1295400"/>
            <a:ext cx="8839200" cy="5181600"/>
          </a:xfrm>
          <a:solidFill>
            <a:schemeClr val="bg1">
              <a:alpha val="77000"/>
            </a:schemeClr>
          </a:solidFill>
        </p:spPr>
        <p:txBody>
          <a:bodyPr>
            <a:noAutofit/>
          </a:bodyPr>
          <a:lstStyle/>
          <a:p>
            <a:pPr marL="342900" lvl="0" indent="-342900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latin typeface="Arial"/>
                <a:ea typeface="American Typewriter Condensed" charset="0"/>
                <a:cs typeface="Arial"/>
              </a:rPr>
              <a:t>Where would you live?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latin typeface="Arial"/>
                <a:ea typeface="American Typewriter Condensed" charset="0"/>
                <a:cs typeface="Arial"/>
              </a:rPr>
              <a:t>Where would your school be?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latin typeface="Arial"/>
                <a:ea typeface="American Typewriter Condensed" charset="0"/>
                <a:cs typeface="Arial"/>
              </a:rPr>
              <a:t>What would be your favorite thing to do? 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sz="2200" i="1" dirty="0">
                <a:latin typeface="Arial"/>
                <a:ea typeface="Bradley Hand" charset="0"/>
                <a:cs typeface="Arial"/>
              </a:rPr>
              <a:t>How easy would it be to get to from your home or school?</a:t>
            </a:r>
            <a:endParaRPr lang="en-US" sz="2200" dirty="0">
              <a:latin typeface="Arial"/>
              <a:ea typeface="Bradley Hand" charset="0"/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latin typeface="Arial"/>
                <a:ea typeface="American Typewriter Condensed" charset="0"/>
                <a:cs typeface="Arial"/>
              </a:rPr>
              <a:t>Where would your family work?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latin typeface="Arial"/>
                <a:ea typeface="American Typewriter Condensed" charset="0"/>
                <a:cs typeface="Arial"/>
              </a:rPr>
              <a:t>What’s unique in your community?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latin typeface="Arial"/>
                <a:ea typeface="American Typewriter Condensed" charset="0"/>
                <a:cs typeface="Arial"/>
              </a:rPr>
              <a:t>How would you get around town? </a:t>
            </a:r>
          </a:p>
          <a:p>
            <a:pPr marL="1028700" lvl="1">
              <a:lnSpc>
                <a:spcPct val="150000"/>
              </a:lnSpc>
              <a:buFont typeface="Arial"/>
              <a:buChar char="•"/>
            </a:pPr>
            <a:r>
              <a:rPr lang="en-US" sz="2200" i="1" dirty="0">
                <a:latin typeface="Arial"/>
                <a:ea typeface="Bradley Hand" charset="0"/>
                <a:cs typeface="Arial"/>
              </a:rPr>
              <a:t>Car, bus, train, something else?</a:t>
            </a:r>
            <a:r>
              <a:rPr lang="en-US" sz="2200" dirty="0">
                <a:latin typeface="Arial"/>
                <a:ea typeface="Bradley Hand" charset="0"/>
                <a:cs typeface="Arial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304800"/>
            <a:ext cx="5943600" cy="670560"/>
          </a:xfrm>
          <a:prstGeom prst="rect">
            <a:avLst/>
          </a:prstGeom>
          <a:solidFill>
            <a:schemeClr val="tx1">
              <a:lumMod val="95000"/>
              <a:lumOff val="5000"/>
              <a:alpha val="76000"/>
            </a:schemeClr>
          </a:solidFill>
        </p:spPr>
        <p:txBody>
          <a:bodyPr wrap="square" rtlCol="0" anchor="ctr" anchorCtr="1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Calibri"/>
                <a:cs typeface="Calibri"/>
              </a:rPr>
              <a:t>PRESENT</a:t>
            </a:r>
            <a:r>
              <a:rPr lang="en-US" sz="3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3200" b="1" dirty="0">
                <a:solidFill>
                  <a:schemeClr val="accent6"/>
                </a:solidFill>
                <a:latin typeface="Calibri"/>
                <a:ea typeface="Bradley Hand" charset="0"/>
                <a:cs typeface="Calibri"/>
              </a:rPr>
              <a:t>YOUR COMMUNITY</a:t>
            </a:r>
          </a:p>
        </p:txBody>
      </p:sp>
    </p:spTree>
    <p:extLst>
      <p:ext uri="{BB962C8B-B14F-4D97-AF65-F5344CB8AC3E}">
        <p14:creationId xmlns:p14="http://schemas.microsoft.com/office/powerpoint/2010/main" val="325610912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04800" y="76200"/>
            <a:ext cx="85344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400" b="1" dirty="0">
                <a:solidFill>
                  <a:schemeClr val="accent6"/>
                </a:solidFill>
                <a:latin typeface="Calibri"/>
                <a:ea typeface="Bradley Hand" charset="0"/>
                <a:cs typeface="Calibri"/>
              </a:rPr>
              <a:t>POP QUIZ</a:t>
            </a:r>
          </a:p>
          <a:p>
            <a:pPr algn="ctr">
              <a:lnSpc>
                <a:spcPct val="50000"/>
              </a:lnSpc>
            </a:pPr>
            <a:endParaRPr lang="en-US" sz="4400" b="1" u="sng" dirty="0">
              <a:solidFill>
                <a:srgbClr val="F25F29"/>
              </a:solidFill>
              <a:latin typeface="Calibri"/>
              <a:ea typeface="American Typewriter" charset="0"/>
              <a:cs typeface="Calibri"/>
            </a:endParaRPr>
          </a:p>
          <a:p>
            <a:pPr marL="514350" lvl="0" indent="-514350">
              <a:lnSpc>
                <a:spcPct val="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>
                <a:latin typeface="Arial"/>
                <a:ea typeface="American Typewriter" charset="0"/>
                <a:cs typeface="Arial"/>
              </a:rPr>
              <a:t>How many land use categories are there?</a:t>
            </a:r>
          </a:p>
          <a:p>
            <a:pPr marL="514350" lvl="0" indent="-514350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>
                <a:latin typeface="Arial"/>
                <a:ea typeface="American Typewriter" charset="0"/>
                <a:cs typeface="Arial"/>
              </a:rPr>
              <a:t>What did we do with our land use chart? What about with our maps?</a:t>
            </a:r>
          </a:p>
          <a:p>
            <a:pPr marL="514350" lvl="0" indent="-514350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>
                <a:latin typeface="Arial"/>
                <a:ea typeface="American Typewriter" charset="0"/>
                <a:cs typeface="Arial"/>
              </a:rPr>
              <a:t>What are some things that we thought about while planning our communities?</a:t>
            </a:r>
          </a:p>
          <a:p>
            <a:pPr marL="742950" lvl="1" indent="-285750">
              <a:lnSpc>
                <a:spcPct val="120000"/>
              </a:lnSpc>
              <a:spcAft>
                <a:spcPts val="1200"/>
              </a:spcAft>
              <a:buFont typeface="Wingdings" charset="2"/>
              <a:buChar char="Ø"/>
            </a:pPr>
            <a:r>
              <a:rPr lang="en-US" sz="2200" dirty="0">
                <a:latin typeface="Arial"/>
                <a:ea typeface="Bradley Hand" charset="0"/>
                <a:cs typeface="Arial"/>
              </a:rPr>
              <a:t>What kinds of things are good to have close to each other?</a:t>
            </a:r>
          </a:p>
          <a:p>
            <a:pPr marL="742950" lvl="1" indent="-285750">
              <a:lnSpc>
                <a:spcPct val="120000"/>
              </a:lnSpc>
              <a:spcAft>
                <a:spcPts val="1200"/>
              </a:spcAft>
              <a:buFont typeface="Wingdings" charset="2"/>
              <a:buChar char="Ø"/>
            </a:pPr>
            <a:r>
              <a:rPr lang="en-US" sz="2200" dirty="0">
                <a:latin typeface="Arial"/>
                <a:ea typeface="Bradley Hand" charset="0"/>
                <a:cs typeface="Arial"/>
              </a:rPr>
              <a:t>What are some things that should be kept further apart?</a:t>
            </a:r>
          </a:p>
          <a:p>
            <a:pPr marL="514350" lvl="0" indent="-514350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>
                <a:latin typeface="Arial"/>
                <a:ea typeface="American Typewriter" charset="0"/>
                <a:cs typeface="Arial"/>
              </a:rPr>
              <a:t>What did you like best about today?</a:t>
            </a:r>
          </a:p>
          <a:p>
            <a:pPr marL="514350" lvl="0" indent="-514350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>
                <a:latin typeface="Arial"/>
                <a:ea typeface="American Typewriter" charset="0"/>
                <a:cs typeface="Arial"/>
              </a:rPr>
              <a:t>What did you learn that you will tell your parents?</a:t>
            </a:r>
          </a:p>
          <a:p>
            <a:pPr marL="514350" lvl="0" indent="-514350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200" b="1" dirty="0">
                <a:latin typeface="Arial"/>
                <a:ea typeface="American Typewriter" charset="0"/>
                <a:cs typeface="Arial"/>
              </a:rPr>
              <a:t>Would anyone like to be a planner when they grow up?  Why?</a:t>
            </a:r>
          </a:p>
          <a:p>
            <a:pPr marL="514350" lvl="0" indent="-514350">
              <a:lnSpc>
                <a:spcPct val="300000"/>
              </a:lnSpc>
              <a:buFont typeface="+mj-lt"/>
              <a:buAutoNum type="arabicPeriod"/>
            </a:pPr>
            <a:endParaRPr lang="en-US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endParaRPr lang="en-US" sz="2200" b="1" dirty="0">
              <a:solidFill>
                <a:srgbClr val="304269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endParaRPr lang="en-US" sz="2200" dirty="0">
              <a:solidFill>
                <a:srgbClr val="304269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  <a:p>
            <a:endParaRPr lang="en-US" sz="22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05263" y="22458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5">
            <a:alphaModFix amt="68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ght Bulb_250x250_16.wm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86400" y="5143502"/>
            <a:ext cx="1823301" cy="1714500"/>
          </a:xfrm>
          <a:prstGeom prst="rect">
            <a:avLst/>
          </a:prstGeom>
        </p:spPr>
      </p:pic>
      <p:pic>
        <p:nvPicPr>
          <p:cNvPr id="4" name="Light Bulb_250x250_17.wmv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" y="5143502"/>
            <a:ext cx="1828800" cy="1714500"/>
          </a:xfrm>
          <a:prstGeom prst="rect">
            <a:avLst/>
          </a:prstGeom>
        </p:spPr>
      </p:pic>
      <p:pic>
        <p:nvPicPr>
          <p:cNvPr id="6" name="Light Bulb_250x250_19.wmv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57600" y="3428999"/>
            <a:ext cx="1828800" cy="1714501"/>
          </a:xfrm>
          <a:prstGeom prst="rect">
            <a:avLst/>
          </a:prstGeom>
        </p:spPr>
      </p:pic>
      <p:pic>
        <p:nvPicPr>
          <p:cNvPr id="2" name="Light Bulb_250x250_15.wmv">
            <a:hlinkClick r:id="" action="ppaction://media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0" y="0"/>
            <a:ext cx="1823301" cy="1714500"/>
          </a:xfrm>
          <a:prstGeom prst="rect">
            <a:avLst/>
          </a:prstGeom>
        </p:spPr>
      </p:pic>
      <p:pic>
        <p:nvPicPr>
          <p:cNvPr id="5" name="Light Bulb_250x250_18.wmv">
            <a:hlinkClick r:id="" action="ppaction://media"/>
          </p:cNvPr>
          <p:cNvPicPr>
            <a:picLocks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28800" y="0"/>
            <a:ext cx="1828800" cy="1714500"/>
          </a:xfrm>
          <a:prstGeom prst="rect">
            <a:avLst/>
          </a:prstGeom>
        </p:spPr>
      </p:pic>
      <p:pic>
        <p:nvPicPr>
          <p:cNvPr id="7" name="Light Bulb_250x250_20.wmv">
            <a:hlinkClick r:id="" action="ppaction://media"/>
          </p:cNvPr>
          <p:cNvPicPr>
            <a:picLocks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486400" y="0"/>
            <a:ext cx="3657600" cy="34289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714500"/>
            <a:ext cx="5486400" cy="1714500"/>
          </a:xfrm>
          <a:prstGeom prst="rect">
            <a:avLst/>
          </a:prstGeom>
          <a:solidFill>
            <a:schemeClr val="bg1">
              <a:alpha val="94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merican Typewriter" charset="0"/>
                <a:cs typeface="Calibri"/>
              </a:rPr>
              <a:t>Q</a:t>
            </a:r>
            <a:r>
              <a:rPr lang="en-US" sz="8000" b="1" spc="50" dirty="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American Typewriter" charset="0"/>
                <a:cs typeface="Calibri"/>
              </a:rPr>
              <a:t>uestions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828800" y="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657600" y="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486400" y="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315200" y="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486400" y="1714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315200" y="1714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0" y="34290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828800" y="34290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3657600" y="34290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486400" y="34290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315200" y="34290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0" y="5143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828800" y="5143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657600" y="5143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486400" y="5143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315200" y="5143500"/>
            <a:ext cx="18288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29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876"/>
                            </p:stCondLst>
                            <p:childTnLst>
                              <p:par>
                                <p:cTn id="18" presetID="38" presetClass="entr" presetSubtype="0" accel="50000" fill="hold" grpId="0" nodeType="afterEffect">
                                  <p:stCondLst>
                                    <p:cond delay="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V-hub-bigstock--133695947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r="5481"/>
          <a:stretch>
            <a:fillRect/>
          </a:stretch>
        </p:blipFill>
        <p:spPr>
          <a:xfrm>
            <a:off x="-914400" y="0"/>
            <a:ext cx="9355667" cy="7016750"/>
          </a:xfrm>
        </p:spPr>
      </p:pic>
      <p:sp>
        <p:nvSpPr>
          <p:cNvPr id="2" name="Rectangle 1"/>
          <p:cNvSpPr/>
          <p:nvPr/>
        </p:nvSpPr>
        <p:spPr>
          <a:xfrm>
            <a:off x="4572000" y="3175"/>
            <a:ext cx="4572000" cy="7013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648200" y="457200"/>
            <a:ext cx="4495800" cy="6400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YOU! </a:t>
            </a:r>
          </a:p>
          <a:p>
            <a:pPr>
              <a:buNone/>
            </a:pPr>
            <a:endParaRPr lang="en-US" sz="2800" b="1" dirty="0"/>
          </a:p>
          <a:p>
            <a:pPr>
              <a:lnSpc>
                <a:spcPct val="50000"/>
              </a:lnSpc>
              <a:buNone/>
            </a:pPr>
            <a:r>
              <a:rPr lang="en-US" sz="2800" b="1" dirty="0">
                <a:latin typeface="American Typewriter" charset="0"/>
                <a:ea typeface="American Typewriter" charset="0"/>
                <a:cs typeface="American Typewriter" charset="0"/>
              </a:rPr>
              <a:t>  </a:t>
            </a:r>
            <a:r>
              <a:rPr lang="en-US" b="1" dirty="0">
                <a:latin typeface="Arial"/>
                <a:ea typeface="American Typewriter" charset="0"/>
                <a:cs typeface="Arial"/>
              </a:rPr>
              <a:t>NAME</a:t>
            </a:r>
          </a:p>
          <a:p>
            <a:pPr>
              <a:lnSpc>
                <a:spcPct val="70000"/>
              </a:lnSpc>
              <a:buNone/>
            </a:pPr>
            <a:r>
              <a:rPr lang="en-US" sz="2800" b="1" dirty="0">
                <a:latin typeface="American Typewriter" charset="0"/>
                <a:ea typeface="American Typewriter" charset="0"/>
                <a:cs typeface="American Typewriter" charset="0"/>
              </a:rPr>
              <a:t>  </a:t>
            </a:r>
            <a:r>
              <a:rPr lang="en-US" sz="2800" dirty="0">
                <a:latin typeface="Arial"/>
                <a:ea typeface="Bradley Hand" charset="0"/>
                <a:cs typeface="Arial"/>
              </a:rPr>
              <a:t>Title</a:t>
            </a:r>
          </a:p>
          <a:p>
            <a:pPr>
              <a:buNone/>
            </a:pPr>
            <a:r>
              <a:rPr lang="en-US" b="1" dirty="0">
                <a:latin typeface="American Typewriter" charset="0"/>
                <a:ea typeface="American Typewriter" charset="0"/>
                <a:cs typeface="American Typewriter" charset="0"/>
              </a:rPr>
              <a:t>  </a:t>
            </a:r>
            <a:r>
              <a:rPr lang="en-US" b="1" dirty="0">
                <a:latin typeface="Arial"/>
                <a:ea typeface="American Typewriter" charset="0"/>
                <a:cs typeface="Arial"/>
              </a:rPr>
              <a:t>Email</a:t>
            </a:r>
          </a:p>
          <a:p>
            <a:pPr>
              <a:buNone/>
            </a:pPr>
            <a:r>
              <a:rPr lang="en-US" sz="2800" b="1" dirty="0">
                <a:latin typeface="American Typewriter" charset="0"/>
                <a:ea typeface="American Typewriter" charset="0"/>
                <a:cs typeface="American Typewriter" charset="0"/>
              </a:rPr>
              <a:t>  </a:t>
            </a:r>
            <a:r>
              <a:rPr lang="en-US" sz="2800" b="1" dirty="0">
                <a:latin typeface="Arial"/>
                <a:ea typeface="American Typewriter" charset="0"/>
                <a:cs typeface="Arial"/>
              </a:rPr>
              <a:t>Website (optional)</a:t>
            </a:r>
          </a:p>
        </p:txBody>
      </p:sp>
      <p:pic>
        <p:nvPicPr>
          <p:cNvPr id="4" name="Picture 3" descr="logo_APA_F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343400"/>
            <a:ext cx="2598420" cy="904251"/>
          </a:xfrm>
          <a:prstGeom prst="rect">
            <a:avLst/>
          </a:prstGeom>
        </p:spPr>
      </p:pic>
      <p:pic>
        <p:nvPicPr>
          <p:cNvPr id="6" name="Picture 5" descr="King Consulting Logo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486400"/>
            <a:ext cx="2189001" cy="83455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572000" y="0"/>
            <a:ext cx="0" cy="7086600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35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295400"/>
            <a:ext cx="3810000" cy="5029200"/>
          </a:xfrm>
          <a:prstGeom prst="rect">
            <a:avLst/>
          </a:prstGeom>
          <a:solidFill>
            <a:schemeClr val="accent5">
              <a:lumMod val="20000"/>
              <a:lumOff val="80000"/>
              <a:alpha val="74000"/>
            </a:schemeClr>
          </a:solidFill>
        </p:spPr>
        <p:txBody>
          <a:bodyPr wrap="square">
            <a:normAutofit lnSpcReduction="10000"/>
          </a:bodyPr>
          <a:lstStyle/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dirty="0">
                <a:latin typeface="Arial"/>
                <a:ea typeface="American Typewriter Condensed" charset="0"/>
                <a:cs typeface="Arial"/>
              </a:rPr>
              <a:t>General and very high-level description of what you do as a planner: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Courier New"/>
              <a:buChar char="o"/>
            </a:pPr>
            <a:r>
              <a:rPr lang="en-US" dirty="0">
                <a:latin typeface="Arial"/>
                <a:ea typeface="Bradley Hand" charset="0"/>
                <a:cs typeface="Arial"/>
              </a:rPr>
              <a:t>Project types you have been involved in (possibly avoid mentioning any specific projects that could be politically charged discussion points)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Courier New"/>
              <a:buChar char="o"/>
            </a:pPr>
            <a:r>
              <a:rPr lang="en-US" dirty="0">
                <a:latin typeface="Arial"/>
                <a:ea typeface="Bradley Hand" charset="0"/>
                <a:cs typeface="Arial"/>
              </a:rPr>
              <a:t>Types of people you interact with on a daily basis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Courier New"/>
              <a:buChar char="o"/>
            </a:pPr>
            <a:r>
              <a:rPr lang="en-US" dirty="0">
                <a:latin typeface="Arial"/>
                <a:ea typeface="Bradley Hand" charset="0"/>
                <a:cs typeface="Arial"/>
              </a:rPr>
              <a:t>What you enjoy best about being a planner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tabLst>
                <a:tab pos="4085590" algn="l"/>
              </a:tabLst>
            </a:pPr>
            <a:r>
              <a:rPr lang="en-US" dirty="0">
                <a:latin typeface="Arial"/>
                <a:ea typeface="American Typewriter Condensed" charset="0"/>
                <a:cs typeface="Arial"/>
              </a:rPr>
              <a:t>What attracted you to planning?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>
                <a:latin typeface="Arial"/>
                <a:ea typeface="American Typewriter Condensed" charset="0"/>
                <a:cs typeface="Arial"/>
              </a:rPr>
              <a:t>How did you get into planning?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merican Typewriter Condensed" charset="0"/>
              <a:cs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5" t="-17719" r="27751" b="1691"/>
          <a:stretch/>
        </p:blipFill>
        <p:spPr bwMode="auto">
          <a:xfrm>
            <a:off x="4616824" y="-1248386"/>
            <a:ext cx="4527176" cy="81063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52400" y="381000"/>
            <a:ext cx="58674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</p:spPr>
        <p:txBody>
          <a:bodyPr wrap="square" rtlCol="0" anchor="ctr" anchorCtr="1">
            <a:norm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Calibri"/>
                <a:cs typeface="Calibri"/>
              </a:rPr>
              <a:t>GET TO KNOW </a:t>
            </a:r>
            <a:r>
              <a:rPr lang="en-US" sz="3200" dirty="0">
                <a:solidFill>
                  <a:schemeClr val="bg1"/>
                </a:solidFill>
                <a:latin typeface="Calibri"/>
                <a:ea typeface="Bradley Hand" charset="0"/>
                <a:cs typeface="Calibri"/>
              </a:rPr>
              <a:t>THE PLANNER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4642800" y="4543426"/>
            <a:ext cx="2028386" cy="1995984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dirty="0">
                <a:solidFill>
                  <a:srgbClr val="262626"/>
                </a:solidFill>
                <a:latin typeface="Arial"/>
                <a:ea typeface="American Typewriter Condensed" charset="0"/>
                <a:cs typeface="Arial"/>
              </a:rPr>
              <a:t>PARTICIPATE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642800" y="291008"/>
            <a:ext cx="2028386" cy="1994991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dirty="0">
                <a:solidFill>
                  <a:srgbClr val="262626"/>
                </a:solidFill>
                <a:latin typeface="Arial"/>
                <a:ea typeface="American Typewriter Condensed" charset="0"/>
                <a:cs typeface="Arial"/>
              </a:rPr>
              <a:t>PAY </a:t>
            </a:r>
          </a:p>
          <a:p>
            <a:pPr algn="ctr"/>
            <a:r>
              <a:rPr lang="en-US" sz="2000" dirty="0">
                <a:solidFill>
                  <a:srgbClr val="262626"/>
                </a:solidFill>
                <a:latin typeface="Arial"/>
                <a:ea typeface="American Typewriter Condensed" charset="0"/>
                <a:cs typeface="Arial"/>
              </a:rPr>
              <a:t>ATTENTION</a:t>
            </a:r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t="4766" r="61656" b="62496"/>
          <a:stretch/>
        </p:blipFill>
        <p:spPr>
          <a:xfrm>
            <a:off x="2438400" y="4572000"/>
            <a:ext cx="1993900" cy="1995487"/>
          </a:xfrm>
        </p:spPr>
      </p:pic>
      <p:pic>
        <p:nvPicPr>
          <p:cNvPr id="21" name="Picture Placeholder 20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6" b="72676"/>
          <a:stretch/>
        </p:blipFill>
        <p:spPr>
          <a:xfrm>
            <a:off x="6889112" y="291009"/>
            <a:ext cx="1997633" cy="1997633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68288" y="291010"/>
            <a:ext cx="1981200" cy="1994990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dirty="0">
                <a:solidFill>
                  <a:srgbClr val="262626"/>
                </a:solidFill>
                <a:latin typeface="Arial"/>
                <a:ea typeface="American Typewriter Condensed" charset="0"/>
                <a:cs typeface="Arial"/>
              </a:rPr>
              <a:t>ASK </a:t>
            </a:r>
          </a:p>
          <a:p>
            <a:pPr algn="ctr"/>
            <a:r>
              <a:rPr lang="en-US" sz="2000" dirty="0">
                <a:solidFill>
                  <a:srgbClr val="262626"/>
                </a:solidFill>
                <a:latin typeface="Arial"/>
                <a:ea typeface="American Typewriter Condensed" charset="0"/>
                <a:cs typeface="Arial"/>
              </a:rPr>
              <a:t>QUESTIONS</a:t>
            </a:r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1" t="48508" r="12536" b="11556"/>
          <a:stretch/>
        </p:blipFill>
        <p:spPr>
          <a:xfrm>
            <a:off x="4689986" y="2438400"/>
            <a:ext cx="1981200" cy="1981200"/>
          </a:xfrm>
        </p:spPr>
      </p:pic>
      <p:sp>
        <p:nvSpPr>
          <p:cNvPr id="13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2435942" y="2438400"/>
            <a:ext cx="2059858" cy="1966913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200" b="1" dirty="0">
                <a:solidFill>
                  <a:schemeClr val="accent6"/>
                </a:solidFill>
                <a:effectLst/>
                <a:latin typeface="Arial"/>
                <a:ea typeface="Bradley Hand" charset="0"/>
                <a:cs typeface="Arial"/>
              </a:rPr>
              <a:t>HAVE</a:t>
            </a:r>
          </a:p>
          <a:p>
            <a:pPr algn="ctr">
              <a:spcBef>
                <a:spcPts val="0"/>
              </a:spcBef>
            </a:pPr>
            <a:r>
              <a:rPr lang="en-US" sz="3200" b="1" dirty="0">
                <a:solidFill>
                  <a:schemeClr val="accent6"/>
                </a:solidFill>
                <a:effectLst/>
                <a:latin typeface="Arial"/>
                <a:ea typeface="Bradley Hand" charset="0"/>
                <a:cs typeface="Arial"/>
              </a:rPr>
              <a:t>FUN!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6"/>
          </p:nvPr>
        </p:nvSpPr>
        <p:spPr>
          <a:xfrm>
            <a:off x="6781800" y="2438401"/>
            <a:ext cx="2206597" cy="1966912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dirty="0">
                <a:solidFill>
                  <a:srgbClr val="262626"/>
                </a:solidFill>
                <a:latin typeface="Arial"/>
                <a:ea typeface="American Typewriter Condensed" charset="0"/>
                <a:cs typeface="Arial"/>
              </a:rPr>
              <a:t>BE RESPECTFUL </a:t>
            </a:r>
          </a:p>
          <a:p>
            <a:pPr algn="ctr"/>
            <a:r>
              <a:rPr lang="en-US" sz="2000" dirty="0">
                <a:solidFill>
                  <a:srgbClr val="262626"/>
                </a:solidFill>
                <a:latin typeface="Arial"/>
                <a:ea typeface="American Typewriter Condensed" charset="0"/>
                <a:cs typeface="Arial"/>
              </a:rPr>
              <a:t>&amp; PROFESSIONAL</a:t>
            </a:r>
          </a:p>
        </p:txBody>
      </p:sp>
      <p:pic>
        <p:nvPicPr>
          <p:cNvPr id="25" name="Picture Placeholder 24"/>
          <p:cNvPicPr>
            <a:picLocks noGrp="1" noChangeAspect="1"/>
          </p:cNvPicPr>
          <p:nvPr>
            <p:ph type="pic" sz="quarter" idx="27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5942" y="304800"/>
            <a:ext cx="2059858" cy="1981200"/>
          </a:xfrm>
        </p:spPr>
      </p:pic>
      <p:sp>
        <p:nvSpPr>
          <p:cNvPr id="19" name="Text Placeholder 18"/>
          <p:cNvSpPr>
            <a:spLocks noGrp="1"/>
          </p:cNvSpPr>
          <p:nvPr>
            <p:ph type="body" sz="quarter" idx="30"/>
          </p:nvPr>
        </p:nvSpPr>
        <p:spPr>
          <a:xfrm>
            <a:off x="268288" y="4543426"/>
            <a:ext cx="1981200" cy="1995984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dirty="0">
                <a:solidFill>
                  <a:srgbClr val="262626"/>
                </a:solidFill>
                <a:latin typeface="Arial"/>
                <a:ea typeface="American Typewriter Condensed" charset="0"/>
                <a:cs typeface="Arial"/>
              </a:rPr>
              <a:t>BE CREATIVE!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t="45471" r="52235" b="24111"/>
          <a:stretch/>
        </p:blipFill>
        <p:spPr>
          <a:xfrm>
            <a:off x="6894871" y="4558210"/>
            <a:ext cx="1981200" cy="1981200"/>
          </a:xfr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7" t="11451" r="11034" b="49240"/>
          <a:stretch/>
        </p:blipFill>
        <p:spPr>
          <a:xfrm>
            <a:off x="268288" y="2424113"/>
            <a:ext cx="1981200" cy="1981200"/>
          </a:xfrm>
        </p:spPr>
      </p:pic>
      <p:sp>
        <p:nvSpPr>
          <p:cNvPr id="12" name="Rectangle 11"/>
          <p:cNvSpPr/>
          <p:nvPr/>
        </p:nvSpPr>
        <p:spPr>
          <a:xfrm>
            <a:off x="2438400" y="304800"/>
            <a:ext cx="2057400" cy="19812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/>
                </a:solidFill>
                <a:latin typeface="Arial"/>
                <a:cs typeface="Arial"/>
              </a:rPr>
              <a:t>RULES</a:t>
            </a:r>
            <a:r>
              <a:rPr lang="en-US" sz="2400" dirty="0">
                <a:latin typeface="Arial"/>
                <a:cs typeface="Arial"/>
              </a:rPr>
              <a:t> OF </a:t>
            </a:r>
          </a:p>
          <a:p>
            <a:pPr algn="ctr"/>
            <a:r>
              <a:rPr lang="en-US" sz="2400" dirty="0">
                <a:latin typeface="Arial"/>
                <a:cs typeface="Arial"/>
              </a:rPr>
              <a:t>THE ROAD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5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5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5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667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667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8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8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65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5" grpId="0" build="p" autoUpdateAnimBg="0"/>
      <p:bldP spid="9" grpId="0" build="p"/>
      <p:bldP spid="13" grpId="0" build="p" autoUpdateAnimBg="0"/>
      <p:bldP spid="15" grpId="0" build="p" autoUpdateAnimBg="0"/>
      <p:bldP spid="19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34000">
              <a:schemeClr val="accent6">
                <a:lumMod val="0"/>
                <a:lumOff val="100000"/>
                <a:alpha val="20000"/>
              </a:schemeClr>
            </a:gs>
            <a:gs pos="71000">
              <a:srgbClr val="FFFF00">
                <a:alpha val="51000"/>
              </a:srgbClr>
            </a:gs>
            <a:gs pos="100000">
              <a:schemeClr val="accent5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224135"/>
            <a:ext cx="6477000" cy="7664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 anchor="ctr" anchorCtr="0"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/>
                <a:cs typeface="Calibri"/>
              </a:rPr>
              <a:t>  THE </a:t>
            </a:r>
            <a:r>
              <a:rPr lang="en-US" sz="3200" b="1" dirty="0">
                <a:solidFill>
                  <a:schemeClr val="bg1"/>
                </a:solidFill>
                <a:latin typeface="Calibri"/>
                <a:ea typeface="Bradley Hand" charset="0"/>
                <a:cs typeface="Calibri"/>
              </a:rPr>
              <a:t>ELEMENTS </a:t>
            </a:r>
            <a:r>
              <a:rPr lang="en-US" sz="3200" b="1" dirty="0">
                <a:solidFill>
                  <a:schemeClr val="bg1"/>
                </a:solidFill>
                <a:latin typeface="Calibri"/>
                <a:cs typeface="Calibri"/>
              </a:rPr>
              <a:t>OF A COMMUNITY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96217" y="96017"/>
            <a:ext cx="5675366" cy="754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64" y="-152400"/>
            <a:ext cx="9254128" cy="7162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52800" y="3733800"/>
            <a:ext cx="3352800" cy="400110"/>
          </a:xfrm>
          <a:prstGeom prst="rect">
            <a:avLst/>
          </a:prstGeom>
          <a:solidFill>
            <a:schemeClr val="lt1">
              <a:alpha val="79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ea typeface="Bradley Hand" charset="0"/>
                <a:cs typeface="Arial"/>
              </a:rPr>
              <a:t> Places where people live</a:t>
            </a:r>
            <a:r>
              <a:rPr lang="en-US" sz="2000" dirty="0">
                <a:latin typeface="Bradley Hand" charset="0"/>
                <a:ea typeface="Bradley Hand" charset="0"/>
                <a:cs typeface="Bradley Hand" charset="0"/>
              </a:rPr>
              <a:t>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2200" y="5334000"/>
            <a:ext cx="2324100" cy="707886"/>
          </a:xfrm>
          <a:prstGeom prst="rect">
            <a:avLst/>
          </a:prstGeom>
          <a:solidFill>
            <a:schemeClr val="lt1">
              <a:alpha val="79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ea typeface="Bradley Hand" charset="0"/>
                <a:cs typeface="Arial"/>
              </a:rPr>
              <a:t> Places where people buy things.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0" y="1905000"/>
            <a:ext cx="2895600" cy="707886"/>
          </a:xfrm>
          <a:prstGeom prst="rect">
            <a:avLst/>
          </a:prstGeom>
          <a:solidFill>
            <a:schemeClr val="lt1">
              <a:alpha val="79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ea typeface="Bradley Hand" charset="0"/>
                <a:cs typeface="Arial"/>
              </a:rPr>
              <a:t> Places where things are made/refined, etc</a:t>
            </a:r>
            <a:r>
              <a:rPr lang="en-US" sz="2000" dirty="0">
                <a:latin typeface="Bradley Hand" charset="0"/>
                <a:ea typeface="Bradley Hand" charset="0"/>
                <a:cs typeface="Bradley Hand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400" y="5562600"/>
            <a:ext cx="4876800" cy="707886"/>
          </a:xfrm>
          <a:prstGeom prst="rect">
            <a:avLst/>
          </a:prstGeom>
          <a:solidFill>
            <a:schemeClr val="lt1">
              <a:alpha val="79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ea typeface="Bradley Hand" charset="0"/>
                <a:cs typeface="Arial"/>
              </a:rPr>
              <a:t> Places where community activities take place or community resources are stored.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38400" y="282714"/>
            <a:ext cx="2743200" cy="707886"/>
          </a:xfrm>
          <a:prstGeom prst="rect">
            <a:avLst/>
          </a:prstGeom>
          <a:solidFill>
            <a:schemeClr val="lt1">
              <a:alpha val="79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radley Hand" charset="0"/>
                <a:ea typeface="Bradley Hand" charset="0"/>
                <a:cs typeface="Bradley Hand" charset="0"/>
              </a:rPr>
              <a:t> </a:t>
            </a:r>
            <a:r>
              <a:rPr lang="en-US" sz="2000" dirty="0">
                <a:latin typeface="Arial"/>
                <a:ea typeface="Bradley Hand" charset="0"/>
                <a:cs typeface="Arial"/>
              </a:rPr>
              <a:t>Places with nothing on them at all</a:t>
            </a:r>
            <a:r>
              <a:rPr lang="en-US" sz="2000" dirty="0">
                <a:latin typeface="Bradley Hand" charset="0"/>
                <a:ea typeface="Bradley Hand" charset="0"/>
                <a:cs typeface="Bradley Hand" charset="0"/>
              </a:rPr>
              <a:t>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0" y="2927717"/>
            <a:ext cx="2209800" cy="707886"/>
          </a:xfrm>
          <a:prstGeom prst="rect">
            <a:avLst/>
          </a:prstGeom>
          <a:solidFill>
            <a:schemeClr val="lt1">
              <a:alpha val="79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ea typeface="Bradley Hand" charset="0"/>
                <a:cs typeface="Arial"/>
              </a:rPr>
              <a:t>Where things are grown or raised.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30"/>
          </p:nvPr>
        </p:nvSpPr>
        <p:spPr>
          <a:xfrm>
            <a:off x="457200" y="2286000"/>
            <a:ext cx="8191501" cy="4267200"/>
          </a:xfrm>
        </p:spPr>
      </p:sp>
      <p:sp>
        <p:nvSpPr>
          <p:cNvPr id="4" name="Document 3"/>
          <p:cNvSpPr/>
          <p:nvPr/>
        </p:nvSpPr>
        <p:spPr>
          <a:xfrm>
            <a:off x="9524" y="4762"/>
            <a:ext cx="5629275" cy="1900238"/>
          </a:xfrm>
          <a:prstGeom prst="flowChartDocumen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/>
                <a:ea typeface="Bradley Hand" charset="0"/>
                <a:cs typeface="Calibri"/>
              </a:rPr>
              <a:t>BUILDING THE </a:t>
            </a:r>
            <a:r>
              <a:rPr lang="en-US" sz="3200" b="1" dirty="0">
                <a:solidFill>
                  <a:schemeClr val="bg1"/>
                </a:solidFill>
                <a:latin typeface="Calibri"/>
                <a:ea typeface="Bradley Hand" charset="0"/>
                <a:cs typeface="Calibri"/>
              </a:rPr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9916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house-dump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5195" r="72" b="5785"/>
          <a:stretch/>
        </p:blipFill>
        <p:spPr>
          <a:xfrm>
            <a:off x="457200" y="1524000"/>
            <a:ext cx="5793719" cy="4861560"/>
          </a:xfrm>
          <a:ln>
            <a:noFill/>
          </a:ln>
          <a:effectLst/>
        </p:spPr>
      </p:pic>
      <p:pic>
        <p:nvPicPr>
          <p:cNvPr id="13" name="Picture Placeholder 12" descr="191367-850x567-boy-holding-nose.jpg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1" r="32281"/>
          <a:stretch>
            <a:fillRect/>
          </a:stretch>
        </p:blipFill>
        <p:spPr>
          <a:xfrm>
            <a:off x="6182877" y="1524000"/>
            <a:ext cx="2542970" cy="4861560"/>
          </a:xfrm>
          <a:ln>
            <a:noFill/>
          </a:ln>
          <a:effectLst/>
        </p:spPr>
      </p:pic>
      <p:sp>
        <p:nvSpPr>
          <p:cNvPr id="5" name="Document 4"/>
          <p:cNvSpPr/>
          <p:nvPr/>
        </p:nvSpPr>
        <p:spPr>
          <a:xfrm>
            <a:off x="9524" y="4762"/>
            <a:ext cx="6173353" cy="1900238"/>
          </a:xfrm>
          <a:prstGeom prst="flowChartDocumen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/>
                <a:cs typeface="Calibri"/>
              </a:rPr>
              <a:t>RESIDENTAL </a:t>
            </a:r>
            <a:r>
              <a:rPr lang="en-US" sz="3200" b="1" dirty="0">
                <a:solidFill>
                  <a:srgbClr val="FFFFFF"/>
                </a:solidFill>
                <a:latin typeface="Calibri"/>
                <a:ea typeface="Bradley Hand" charset="0"/>
                <a:cs typeface="Calibri"/>
              </a:rPr>
              <a:t>GARBAGE</a:t>
            </a:r>
            <a:r>
              <a:rPr lang="en-US" sz="320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FIASCO</a:t>
            </a:r>
          </a:p>
        </p:txBody>
      </p:sp>
    </p:spTree>
    <p:extLst>
      <p:ext uri="{BB962C8B-B14F-4D97-AF65-F5344CB8AC3E}">
        <p14:creationId xmlns:p14="http://schemas.microsoft.com/office/powerpoint/2010/main" val="386628497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factory-homes-istock.jpg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r="11925"/>
          <a:stretch>
            <a:fillRect/>
          </a:stretch>
        </p:blipFill>
        <p:spPr>
          <a:xfrm>
            <a:off x="3581400" y="1524000"/>
            <a:ext cx="5074630" cy="4996558"/>
          </a:xfrm>
          <a:ln>
            <a:noFill/>
          </a:ln>
          <a:effectLst/>
        </p:spPr>
      </p:pic>
      <p:pic>
        <p:nvPicPr>
          <p:cNvPr id="19" name="Picture Placeholder 18" descr="Dollarphotoclub_79275617-1024x712.jpg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2" r="26642"/>
          <a:stretch>
            <a:fillRect/>
          </a:stretch>
        </p:blipFill>
        <p:spPr>
          <a:xfrm>
            <a:off x="381000" y="1524002"/>
            <a:ext cx="3357063" cy="4996559"/>
          </a:xfrm>
          <a:ln>
            <a:noFill/>
          </a:ln>
          <a:effectLst/>
        </p:spPr>
      </p:pic>
      <p:sp>
        <p:nvSpPr>
          <p:cNvPr id="5" name="Document 4"/>
          <p:cNvSpPr/>
          <p:nvPr/>
        </p:nvSpPr>
        <p:spPr>
          <a:xfrm>
            <a:off x="3738063" y="0"/>
            <a:ext cx="5405937" cy="1900238"/>
          </a:xfrm>
          <a:prstGeom prst="flowChartDocumen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/>
                <a:cs typeface="Calibri"/>
              </a:rPr>
              <a:t>RESIDENTAL </a:t>
            </a:r>
            <a:r>
              <a:rPr lang="en-US" sz="3200" b="1" dirty="0">
                <a:solidFill>
                  <a:srgbClr val="FFFFFF"/>
                </a:solidFill>
                <a:latin typeface="Calibri"/>
                <a:ea typeface="Bradley Hand" charset="0"/>
                <a:cs typeface="Calibri"/>
              </a:rPr>
              <a:t>NOISE</a:t>
            </a:r>
            <a:r>
              <a:rPr lang="en-US" sz="3200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lang="en-US" sz="3200" dirty="0">
                <a:latin typeface="Calibri"/>
                <a:cs typeface="Calibri"/>
              </a:rPr>
              <a:t>FIASCO</a:t>
            </a:r>
          </a:p>
        </p:txBody>
      </p:sp>
    </p:spTree>
    <p:extLst>
      <p:ext uri="{BB962C8B-B14F-4D97-AF65-F5344CB8AC3E}">
        <p14:creationId xmlns:p14="http://schemas.microsoft.com/office/powerpoint/2010/main" val="392837017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" y="60960"/>
            <a:ext cx="8880025" cy="6873240"/>
          </a:xfrm>
        </p:spPr>
      </p:pic>
    </p:spTree>
    <p:extLst>
      <p:ext uri="{BB962C8B-B14F-4D97-AF65-F5344CB8AC3E}">
        <p14:creationId xmlns:p14="http://schemas.microsoft.com/office/powerpoint/2010/main" val="26075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Urban Photo Album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00919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Photo Album.potx</Template>
  <TotalTime>0</TotalTime>
  <Words>561</Words>
  <Application>Microsoft Macintosh PowerPoint</Application>
  <PresentationFormat>On-screen Show (4:3)</PresentationFormat>
  <Paragraphs>91</Paragraphs>
  <Slides>15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American Typewriter</vt:lpstr>
      <vt:lpstr>American Typewriter Condensed</vt:lpstr>
      <vt:lpstr>Arial</vt:lpstr>
      <vt:lpstr>Bradley Hand</vt:lpstr>
      <vt:lpstr>Calibri</vt:lpstr>
      <vt:lpstr>Cambria</vt:lpstr>
      <vt:lpstr>Courier New</vt:lpstr>
      <vt:lpstr>Times New Roman</vt:lpstr>
      <vt:lpstr>Wingdings</vt:lpstr>
      <vt:lpstr>Urban 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2010-02-01T21:14:06Z</dcterms:created>
  <dcterms:modified xsi:type="dcterms:W3CDTF">2018-02-07T02:38:04Z</dcterms:modified>
</cp:coreProperties>
</file>