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51" r:id="rId3"/>
    <p:sldMasterId id="2147483654" r:id="rId4"/>
  </p:sldMasterIdLst>
  <p:notesMasterIdLst>
    <p:notesMasterId r:id="rId42"/>
  </p:notesMasterIdLst>
  <p:sldIdLst>
    <p:sldId id="256" r:id="rId5"/>
    <p:sldId id="260" r:id="rId6"/>
    <p:sldId id="275" r:id="rId7"/>
    <p:sldId id="258" r:id="rId8"/>
    <p:sldId id="276" r:id="rId9"/>
    <p:sldId id="297" r:id="rId10"/>
    <p:sldId id="296" r:id="rId11"/>
    <p:sldId id="298" r:id="rId12"/>
    <p:sldId id="299" r:id="rId13"/>
    <p:sldId id="300" r:id="rId14"/>
    <p:sldId id="267" r:id="rId15"/>
    <p:sldId id="301" r:id="rId16"/>
    <p:sldId id="302" r:id="rId17"/>
    <p:sldId id="303" r:id="rId18"/>
    <p:sldId id="304" r:id="rId19"/>
    <p:sldId id="305" r:id="rId20"/>
    <p:sldId id="306" r:id="rId21"/>
    <p:sldId id="307" r:id="rId22"/>
    <p:sldId id="308" r:id="rId23"/>
    <p:sldId id="309" r:id="rId24"/>
    <p:sldId id="310" r:id="rId25"/>
    <p:sldId id="312" r:id="rId26"/>
    <p:sldId id="311"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937E"/>
    <a:srgbClr val="188080"/>
    <a:srgbClr val="FFFFFF"/>
    <a:srgbClr val="1A836B"/>
    <a:srgbClr val="58A2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22" autoAdjust="0"/>
    <p:restoredTop sz="75271" autoAdjust="0"/>
  </p:normalViewPr>
  <p:slideViewPr>
    <p:cSldViewPr snapToGrid="0">
      <p:cViewPr varScale="1">
        <p:scale>
          <a:sx n="90" d="100"/>
          <a:sy n="90" d="100"/>
        </p:scale>
        <p:origin x="464" y="2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29D0E-209A-4AEB-8A53-07ECA7327830}" type="datetimeFigureOut">
              <a:rPr lang="en-US" smtClean="0"/>
              <a:t>3/5/18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9FFF92-C26F-445F-A240-04092AF23FA6}" type="slidenum">
              <a:rPr lang="en-US" smtClean="0"/>
              <a:t>‹#›</a:t>
            </a:fld>
            <a:endParaRPr lang="en-US"/>
          </a:p>
        </p:txBody>
      </p:sp>
    </p:spTree>
    <p:extLst>
      <p:ext uri="{BB962C8B-B14F-4D97-AF65-F5344CB8AC3E}">
        <p14:creationId xmlns:p14="http://schemas.microsoft.com/office/powerpoint/2010/main" val="70804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a:t>
            </a:fld>
            <a:endParaRPr lang="en-US"/>
          </a:p>
        </p:txBody>
      </p:sp>
    </p:spTree>
    <p:extLst>
      <p:ext uri="{BB962C8B-B14F-4D97-AF65-F5344CB8AC3E}">
        <p14:creationId xmlns:p14="http://schemas.microsoft.com/office/powerpoint/2010/main" val="1955264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17</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18</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19</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20</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21</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22</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23</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24</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25</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26</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a:t>
            </a:fld>
            <a:endParaRPr lang="en-US"/>
          </a:p>
        </p:txBody>
      </p:sp>
    </p:spTree>
    <p:extLst>
      <p:ext uri="{BB962C8B-B14F-4D97-AF65-F5344CB8AC3E}">
        <p14:creationId xmlns:p14="http://schemas.microsoft.com/office/powerpoint/2010/main" val="2262344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27</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28</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29</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30</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31</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32</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33</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34</a:t>
            </a:fld>
            <a:endParaRPr lang="en-US"/>
          </a:p>
        </p:txBody>
      </p:sp>
    </p:spTree>
    <p:extLst>
      <p:ext uri="{BB962C8B-B14F-4D97-AF65-F5344CB8AC3E}">
        <p14:creationId xmlns:p14="http://schemas.microsoft.com/office/powerpoint/2010/main" val="2437012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**Optional Closing Discussion**</a:t>
            </a:r>
          </a:p>
          <a:p>
            <a:pPr lvl="0"/>
            <a:r>
              <a:rPr lang="en-US" sz="1200" kern="1200" dirty="0">
                <a:solidFill>
                  <a:schemeClr val="tx1"/>
                </a:solidFill>
                <a:effectLst/>
                <a:latin typeface="+mn-lt"/>
                <a:ea typeface="+mn-ea"/>
                <a:cs typeface="+mn-cs"/>
              </a:rPr>
              <a:t>How many phases or steps are there to the Planning Process we used today?</a:t>
            </a:r>
          </a:p>
          <a:p>
            <a:pPr lvl="0"/>
            <a:r>
              <a:rPr lang="en-US" sz="1200" kern="1200" dirty="0">
                <a:solidFill>
                  <a:schemeClr val="tx1"/>
                </a:solidFill>
                <a:effectLst/>
                <a:latin typeface="+mn-lt"/>
                <a:ea typeface="+mn-ea"/>
                <a:cs typeface="+mn-cs"/>
              </a:rPr>
              <a:t>What did we do with our land use map? What about with our other maps?</a:t>
            </a:r>
          </a:p>
          <a:p>
            <a:pPr lvl="0"/>
            <a:r>
              <a:rPr lang="en-US" sz="1200" kern="1200" dirty="0">
                <a:solidFill>
                  <a:schemeClr val="tx1"/>
                </a:solidFill>
                <a:effectLst/>
                <a:latin typeface="+mn-lt"/>
                <a:ea typeface="+mn-ea"/>
                <a:cs typeface="+mn-cs"/>
              </a:rPr>
              <a:t>What are some things that we thought about while planning our solution to commute times?</a:t>
            </a:r>
          </a:p>
          <a:p>
            <a:pPr lvl="0"/>
            <a:r>
              <a:rPr lang="en-US" sz="1200" kern="1200" dirty="0">
                <a:solidFill>
                  <a:schemeClr val="tx1"/>
                </a:solidFill>
                <a:effectLst/>
                <a:latin typeface="+mn-lt"/>
                <a:ea typeface="+mn-ea"/>
                <a:cs typeface="+mn-cs"/>
              </a:rPr>
              <a:t>What did you like best about today?</a:t>
            </a:r>
          </a:p>
          <a:p>
            <a:pPr lvl="0"/>
            <a:r>
              <a:rPr lang="en-US" sz="1200" kern="1200" dirty="0">
                <a:solidFill>
                  <a:schemeClr val="tx1"/>
                </a:solidFill>
                <a:effectLst/>
                <a:latin typeface="+mn-lt"/>
                <a:ea typeface="+mn-ea"/>
                <a:cs typeface="+mn-cs"/>
              </a:rPr>
              <a:t>What did you learn that you will tell your family or friends?</a:t>
            </a:r>
          </a:p>
          <a:p>
            <a:r>
              <a:rPr lang="en-US" sz="1200" kern="1200" dirty="0">
                <a:solidFill>
                  <a:schemeClr val="tx1"/>
                </a:solidFill>
                <a:effectLst/>
                <a:latin typeface="+mn-lt"/>
                <a:ea typeface="+mn-ea"/>
                <a:cs typeface="+mn-cs"/>
              </a:rPr>
              <a:t>Would anyone like to be a planner when they finish school? Why or why not?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35</a:t>
            </a:fld>
            <a:endParaRPr lang="en-US"/>
          </a:p>
        </p:txBody>
      </p:sp>
    </p:spTree>
    <p:extLst>
      <p:ext uri="{BB962C8B-B14F-4D97-AF65-F5344CB8AC3E}">
        <p14:creationId xmlns:p14="http://schemas.microsoft.com/office/powerpoint/2010/main" val="333934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4</a:t>
            </a:fld>
            <a:endParaRPr lang="en-US"/>
          </a:p>
        </p:txBody>
      </p:sp>
    </p:spTree>
    <p:extLst>
      <p:ext uri="{BB962C8B-B14F-4D97-AF65-F5344CB8AC3E}">
        <p14:creationId xmlns:p14="http://schemas.microsoft.com/office/powerpoint/2010/main" val="243701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6</a:t>
            </a:fld>
            <a:endParaRPr lang="en-US"/>
          </a:p>
        </p:txBody>
      </p:sp>
    </p:spTree>
    <p:extLst>
      <p:ext uri="{BB962C8B-B14F-4D97-AF65-F5344CB8AC3E}">
        <p14:creationId xmlns:p14="http://schemas.microsoft.com/office/powerpoint/2010/main" val="166364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8</a:t>
            </a:fld>
            <a:endParaRPr lang="en-US"/>
          </a:p>
        </p:txBody>
      </p:sp>
    </p:spTree>
    <p:extLst>
      <p:ext uri="{BB962C8B-B14F-4D97-AF65-F5344CB8AC3E}">
        <p14:creationId xmlns:p14="http://schemas.microsoft.com/office/powerpoint/2010/main" val="4223473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11</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12</a:t>
            </a:fld>
            <a:endParaRPr lang="en-US"/>
          </a:p>
        </p:txBody>
      </p:sp>
    </p:spTree>
    <p:extLst>
      <p:ext uri="{BB962C8B-B14F-4D97-AF65-F5344CB8AC3E}">
        <p14:creationId xmlns:p14="http://schemas.microsoft.com/office/powerpoint/2010/main" val="97652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15</a:t>
            </a:fld>
            <a:endParaRPr lang="en-US"/>
          </a:p>
        </p:txBody>
      </p:sp>
    </p:spTree>
    <p:extLst>
      <p:ext uri="{BB962C8B-B14F-4D97-AF65-F5344CB8AC3E}">
        <p14:creationId xmlns:p14="http://schemas.microsoft.com/office/powerpoint/2010/main" val="390025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9FFF92-C26F-445F-A240-04092AF23FA6}" type="slidenum">
              <a:rPr lang="en-US" smtClean="0"/>
              <a:t>16</a:t>
            </a:fld>
            <a:endParaRPr lang="en-US"/>
          </a:p>
        </p:txBody>
      </p:sp>
    </p:spTree>
    <p:extLst>
      <p:ext uri="{BB962C8B-B14F-4D97-AF65-F5344CB8AC3E}">
        <p14:creationId xmlns:p14="http://schemas.microsoft.com/office/powerpoint/2010/main" val="3900252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9883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lvl1pPr>
              <a:defRPr sz="2400">
                <a:latin typeface="Segoe UI Light" panose="020B0502040204020203" pitchFamily="34" charset="0"/>
                <a:cs typeface="Segoe UI Light" panose="020B0502040204020203" pitchFamily="34" charset="0"/>
              </a:defRPr>
            </a:lvl1pPr>
            <a:lvl2pPr>
              <a:defRPr sz="2400">
                <a:latin typeface="Segoe UI Light" panose="020B0502040204020203" pitchFamily="34" charset="0"/>
                <a:cs typeface="Segoe UI Light" panose="020B0502040204020203" pitchFamily="34" charset="0"/>
              </a:defRPr>
            </a:lvl2pPr>
            <a:lvl3pPr>
              <a:defRPr sz="2400">
                <a:latin typeface="Segoe UI Light" panose="020B0502040204020203" pitchFamily="34" charset="0"/>
                <a:cs typeface="Segoe UI Light" panose="020B0502040204020203" pitchFamily="34" charset="0"/>
              </a:defRPr>
            </a:lvl3pPr>
            <a:lvl4pPr>
              <a:defRPr sz="2400">
                <a:latin typeface="Segoe UI Light" panose="020B0502040204020203" pitchFamily="34" charset="0"/>
                <a:cs typeface="Segoe UI Light" panose="020B0502040204020203" pitchFamily="34" charset="0"/>
              </a:defRPr>
            </a:lvl4pPr>
            <a:lvl5pPr>
              <a:defRPr sz="2400">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226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029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0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bg1"/>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4729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8C5EC-F7C5-514F-9B11-926BE98B40CC}"/>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B0801996-14B4-0946-A9E2-0235412B5ED8}"/>
              </a:ext>
            </a:extLst>
          </p:cNvPr>
          <p:cNvSpPr>
            <a:spLocks noGrp="1"/>
          </p:cNvSpPr>
          <p:nvPr>
            <p:ph type="pic" sz="quarter" idx="10"/>
          </p:nvPr>
        </p:nvSpPr>
        <p:spPr>
          <a:xfrm>
            <a:off x="819150" y="2120900"/>
            <a:ext cx="4679950" cy="4173538"/>
          </a:xfrm>
        </p:spPr>
        <p:txBody>
          <a:bodyPr/>
          <a:lstStyle/>
          <a:p>
            <a:endParaRPr lang="en-US"/>
          </a:p>
        </p:txBody>
      </p:sp>
    </p:spTree>
    <p:extLst>
      <p:ext uri="{BB962C8B-B14F-4D97-AF65-F5344CB8AC3E}">
        <p14:creationId xmlns:p14="http://schemas.microsoft.com/office/powerpoint/2010/main" val="250446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72692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lvl1pPr>
              <a:defRPr sz="2400">
                <a:latin typeface="Segoe UI Light" panose="020B0502040204020203" pitchFamily="34" charset="0"/>
                <a:cs typeface="Segoe UI Light" panose="020B0502040204020203" pitchFamily="34" charset="0"/>
              </a:defRPr>
            </a:lvl1pPr>
            <a:lvl2pPr>
              <a:defRPr sz="2400">
                <a:latin typeface="Segoe UI Light" panose="020B0502040204020203" pitchFamily="34" charset="0"/>
                <a:cs typeface="Segoe UI Light" panose="020B0502040204020203" pitchFamily="34" charset="0"/>
              </a:defRPr>
            </a:lvl2pPr>
            <a:lvl3pPr>
              <a:defRPr sz="2400">
                <a:latin typeface="Segoe UI Light" panose="020B0502040204020203" pitchFamily="34" charset="0"/>
                <a:cs typeface="Segoe UI Light" panose="020B0502040204020203" pitchFamily="34" charset="0"/>
              </a:defRPr>
            </a:lvl3pPr>
            <a:lvl4pPr>
              <a:defRPr sz="2400">
                <a:latin typeface="Segoe UI Light" panose="020B0502040204020203" pitchFamily="34" charset="0"/>
                <a:cs typeface="Segoe UI Light" panose="020B0502040204020203" pitchFamily="34" charset="0"/>
              </a:defRPr>
            </a:lvl4pPr>
            <a:lvl5pPr>
              <a:defRPr sz="2400">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701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tx1">
                    <a:lumMod val="85000"/>
                    <a:lumOff val="15000"/>
                  </a:schemeClr>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09345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34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390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Tree>
    <p:extLst>
      <p:ext uri="{BB962C8B-B14F-4D97-AF65-F5344CB8AC3E}">
        <p14:creationId xmlns:p14="http://schemas.microsoft.com/office/powerpoint/2010/main" val="287523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1371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338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0F66B8-E631-4381-A75F-0C0EF5312FC5}"/>
              </a:ext>
            </a:extLst>
          </p:cNvPr>
          <p:cNvSpPr/>
          <p:nvPr userDrawn="1"/>
        </p:nvSpPr>
        <p:spPr>
          <a:xfrm>
            <a:off x="2238233" y="0"/>
            <a:ext cx="99537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33FB15-903C-4C45-9EFA-2D9506ABD259}"/>
              </a:ext>
            </a:extLst>
          </p:cNvPr>
          <p:cNvSpPr>
            <a:spLocks noGrp="1"/>
          </p:cNvSpPr>
          <p:nvPr>
            <p:ph type="title"/>
          </p:nvPr>
        </p:nvSpPr>
        <p:spPr>
          <a:xfrm>
            <a:off x="2593075" y="351478"/>
            <a:ext cx="8842612" cy="822230"/>
          </a:xfrm>
        </p:spPr>
        <p:txBody>
          <a:bodyPr>
            <a:normAutofit/>
          </a:bodyPr>
          <a:lstStyle>
            <a:lvl1pPr>
              <a:defRPr sz="3600">
                <a:solidFill>
                  <a:schemeClr val="tx1">
                    <a:lumMod val="85000"/>
                    <a:lumOff val="15000"/>
                  </a:schemeClr>
                </a:solidFill>
              </a:defRPr>
            </a:lvl1pPr>
          </a:lstStyle>
          <a:p>
            <a:r>
              <a:rPr lang="en-US"/>
              <a:t>Click to edit Master title style</a:t>
            </a:r>
          </a:p>
        </p:txBody>
      </p:sp>
      <p:sp>
        <p:nvSpPr>
          <p:cNvPr id="4" name="Text Placeholder 2">
            <a:extLst>
              <a:ext uri="{FF2B5EF4-FFF2-40B4-BE49-F238E27FC236}">
                <a16:creationId xmlns:a16="http://schemas.microsoft.com/office/drawing/2014/main" id="{7303F519-45CC-40B9-B653-89B1A22E75A7}"/>
              </a:ext>
            </a:extLst>
          </p:cNvPr>
          <p:cNvSpPr>
            <a:spLocks noGrp="1"/>
          </p:cNvSpPr>
          <p:nvPr>
            <p:ph idx="1"/>
          </p:nvPr>
        </p:nvSpPr>
        <p:spPr>
          <a:xfrm>
            <a:off x="2593074" y="1525186"/>
            <a:ext cx="8842613" cy="4943853"/>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21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A715CFC-6006-4104-A51D-D748EBF3E3E5}"/>
              </a:ext>
            </a:extLst>
          </p:cNvPr>
          <p:cNvSpPr/>
          <p:nvPr userDrawn="1"/>
        </p:nvSpPr>
        <p:spPr>
          <a:xfrm>
            <a:off x="5334000" y="0"/>
            <a:ext cx="6858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sp>
        <p:nvSpPr>
          <p:cNvPr id="4" name="Title 1">
            <a:extLst>
              <a:ext uri="{FF2B5EF4-FFF2-40B4-BE49-F238E27FC236}">
                <a16:creationId xmlns:a16="http://schemas.microsoft.com/office/drawing/2014/main" id="{B47DE79D-C4D4-4447-AD62-3F2C168B126C}"/>
              </a:ext>
            </a:extLst>
          </p:cNvPr>
          <p:cNvSpPr>
            <a:spLocks noGrp="1"/>
          </p:cNvSpPr>
          <p:nvPr>
            <p:ph type="title"/>
          </p:nvPr>
        </p:nvSpPr>
        <p:spPr>
          <a:xfrm>
            <a:off x="489046" y="576618"/>
            <a:ext cx="4339988" cy="5704764"/>
          </a:xfrm>
        </p:spPr>
        <p:txBody>
          <a:bodyPr>
            <a:normAutofit/>
          </a:bodyPr>
          <a:lstStyle>
            <a:lvl1pPr>
              <a:lnSpc>
                <a:spcPct val="100000"/>
              </a:lnSpc>
              <a:spcBef>
                <a:spcPts val="0"/>
              </a:spcBef>
              <a:spcAft>
                <a:spcPts val="0"/>
              </a:spcAft>
              <a:defRPr sz="7200">
                <a:solidFill>
                  <a:schemeClr val="bg1"/>
                </a:solidFill>
                <a:latin typeface="Segoe UI Semilight" panose="020B0402040204020203" pitchFamily="34" charset="0"/>
                <a:cs typeface="Segoe UI Semilight" panose="020B0402040204020203" pitchFamily="34" charset="0"/>
              </a:defRPr>
            </a:lvl1pPr>
          </a:lstStyle>
          <a:p>
            <a:r>
              <a:rPr lang="en-US" dirty="0"/>
              <a:t>Click to edit Master title style</a:t>
            </a:r>
          </a:p>
        </p:txBody>
      </p:sp>
      <p:sp>
        <p:nvSpPr>
          <p:cNvPr id="5" name="Text Placeholder 2">
            <a:extLst>
              <a:ext uri="{FF2B5EF4-FFF2-40B4-BE49-F238E27FC236}">
                <a16:creationId xmlns:a16="http://schemas.microsoft.com/office/drawing/2014/main" id="{35C11B54-70CA-405E-9E7F-17F3086A7737}"/>
              </a:ext>
            </a:extLst>
          </p:cNvPr>
          <p:cNvSpPr>
            <a:spLocks noGrp="1"/>
          </p:cNvSpPr>
          <p:nvPr>
            <p:ph idx="1"/>
          </p:nvPr>
        </p:nvSpPr>
        <p:spPr>
          <a:xfrm>
            <a:off x="5704764" y="576618"/>
            <a:ext cx="5730923" cy="5892421"/>
          </a:xfrm>
          <a:prstGeom prst="rect">
            <a:avLst/>
          </a:prstGeom>
        </p:spPr>
        <p:txBody>
          <a:bodyPr vert="horz" lIns="91440" tIns="45720" rIns="91440" bIns="45720" rtlCol="0">
            <a:normAutofit/>
          </a:bodyPr>
          <a:lstStyle>
            <a:lvl1pPr>
              <a:defRPr sz="2400">
                <a:solidFill>
                  <a:schemeClr val="tx1">
                    <a:lumMod val="85000"/>
                    <a:lumOff val="15000"/>
                  </a:schemeClr>
                </a:solidFill>
                <a:latin typeface="Segoe UI Light" panose="020B0502040204020203" pitchFamily="34" charset="0"/>
                <a:cs typeface="Segoe UI Light" panose="020B0502040204020203" pitchFamily="34" charset="0"/>
              </a:defRPr>
            </a:lvl1pPr>
            <a:lvl2pPr>
              <a:defRPr sz="2400">
                <a:solidFill>
                  <a:schemeClr val="tx1">
                    <a:lumMod val="85000"/>
                    <a:lumOff val="15000"/>
                  </a:schemeClr>
                </a:solidFill>
                <a:latin typeface="Segoe UI Light" panose="020B0502040204020203" pitchFamily="34" charset="0"/>
                <a:cs typeface="Segoe UI Light" panose="020B0502040204020203" pitchFamily="34" charset="0"/>
              </a:defRPr>
            </a:lvl2pPr>
            <a:lvl3pPr>
              <a:defRPr sz="2400">
                <a:solidFill>
                  <a:schemeClr val="tx1">
                    <a:lumMod val="85000"/>
                    <a:lumOff val="15000"/>
                  </a:schemeClr>
                </a:solidFill>
                <a:latin typeface="Segoe UI Light" panose="020B0502040204020203" pitchFamily="34" charset="0"/>
                <a:cs typeface="Segoe UI Light" panose="020B0502040204020203" pitchFamily="34" charset="0"/>
              </a:defRPr>
            </a:lvl3pPr>
            <a:lvl4pPr>
              <a:defRPr sz="2400">
                <a:solidFill>
                  <a:schemeClr val="tx1">
                    <a:lumMod val="85000"/>
                    <a:lumOff val="15000"/>
                  </a:schemeClr>
                </a:solidFill>
                <a:latin typeface="Segoe UI Light" panose="020B0502040204020203" pitchFamily="34" charset="0"/>
                <a:cs typeface="Segoe UI Light" panose="020B0502040204020203" pitchFamily="34" charset="0"/>
              </a:defRPr>
            </a:lvl4pPr>
            <a:lvl5pPr>
              <a:defRPr sz="2400">
                <a:solidFill>
                  <a:schemeClr val="tx1">
                    <a:lumMod val="85000"/>
                    <a:lumOff val="15000"/>
                  </a:schemeClr>
                </a:solidFill>
                <a:latin typeface="Segoe UI Light" panose="020B0502040204020203" pitchFamily="34" charset="0"/>
                <a:cs typeface="Segoe UI Light"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9724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96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8EBF-2EBF-45F2-A1A1-FA08B1C93200}"/>
              </a:ext>
            </a:extLst>
          </p:cNvPr>
          <p:cNvSpPr>
            <a:spLocks noGrp="1"/>
          </p:cNvSpPr>
          <p:nvPr>
            <p:ph type="ctrTitle"/>
          </p:nvPr>
        </p:nvSpPr>
        <p:spPr>
          <a:xfrm>
            <a:off x="1178257" y="1122363"/>
            <a:ext cx="9835486" cy="2387600"/>
          </a:xfrm>
        </p:spPr>
        <p:txBody>
          <a:bodyPr anchor="b"/>
          <a:lstStyle>
            <a:lvl1pPr algn="ctr">
              <a:defRPr sz="6000">
                <a:latin typeface="Segoe UI Semilight" panose="020B0402040204020203" pitchFamily="34" charset="0"/>
                <a:cs typeface="Segoe UI Semilight" panose="020B04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BD19526-AB8A-4CA8-B743-4C23FFBAF499}"/>
              </a:ext>
            </a:extLst>
          </p:cNvPr>
          <p:cNvSpPr>
            <a:spLocks noGrp="1"/>
          </p:cNvSpPr>
          <p:nvPr>
            <p:ph type="subTitle" idx="1"/>
          </p:nvPr>
        </p:nvSpPr>
        <p:spPr>
          <a:xfrm>
            <a:off x="1342030" y="3602038"/>
            <a:ext cx="950794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27970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4.jpg"/><Relationship Id="rId5" Type="http://schemas.openxmlformats.org/officeDocument/2006/relationships/theme" Target="../theme/theme4.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71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93526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chemeClr val="bg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3559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66" r:id="rId3"/>
    <p:sldLayoutId id="2147483658"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FA02C-CE44-4892-8275-2677FB7D7587}"/>
              </a:ext>
            </a:extLst>
          </p:cNvPr>
          <p:cNvSpPr>
            <a:spLocks noGrp="1"/>
          </p:cNvSpPr>
          <p:nvPr>
            <p:ph type="title"/>
          </p:nvPr>
        </p:nvSpPr>
        <p:spPr>
          <a:xfrm>
            <a:off x="818866" y="365125"/>
            <a:ext cx="10534934"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8E2895-6DE0-4B55-8923-93518D88573B}"/>
              </a:ext>
            </a:extLst>
          </p:cNvPr>
          <p:cNvSpPr>
            <a:spLocks noGrp="1"/>
          </p:cNvSpPr>
          <p:nvPr>
            <p:ph type="body" idx="1"/>
          </p:nvPr>
        </p:nvSpPr>
        <p:spPr>
          <a:xfrm>
            <a:off x="818866" y="1825625"/>
            <a:ext cx="10534934" cy="46434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079358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67" r:id="rId3"/>
    <p:sldLayoutId id="2147483659" r:id="rId4"/>
  </p:sldLayoutIdLst>
  <p:txStyles>
    <p:title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9.emf"/><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F2931-2C60-4346-B6D6-668AF5B3868F}"/>
              </a:ext>
            </a:extLst>
          </p:cNvPr>
          <p:cNvSpPr/>
          <p:nvPr/>
        </p:nvSpPr>
        <p:spPr>
          <a:xfrm>
            <a:off x="6851736" y="-1"/>
            <a:ext cx="534026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 name="Picture 1"/>
          <p:cNvPicPr>
            <a:picLocks noChangeAspect="1"/>
          </p:cNvPicPr>
          <p:nvPr/>
        </p:nvPicPr>
        <p:blipFill>
          <a:blip r:embed="rId3"/>
          <a:stretch>
            <a:fillRect/>
          </a:stretch>
        </p:blipFill>
        <p:spPr>
          <a:xfrm>
            <a:off x="-400861" y="-782373"/>
            <a:ext cx="12993723" cy="8410047"/>
          </a:xfrm>
          <a:prstGeom prst="rect">
            <a:avLst/>
          </a:prstGeom>
        </p:spPr>
      </p:pic>
      <p:pic>
        <p:nvPicPr>
          <p:cNvPr id="9" name="Picture 8">
            <a:extLst>
              <a:ext uri="{FF2B5EF4-FFF2-40B4-BE49-F238E27FC236}">
                <a16:creationId xmlns:a16="http://schemas.microsoft.com/office/drawing/2014/main" id="{DB90EAC8-2773-4616-8835-D990448FA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4306" y="5021031"/>
            <a:ext cx="4513051" cy="1570542"/>
          </a:xfrm>
          <a:prstGeom prst="rect">
            <a:avLst/>
          </a:prstGeom>
        </p:spPr>
      </p:pic>
      <p:sp>
        <p:nvSpPr>
          <p:cNvPr id="11" name="TextBox 10">
            <a:extLst>
              <a:ext uri="{FF2B5EF4-FFF2-40B4-BE49-F238E27FC236}">
                <a16:creationId xmlns:a16="http://schemas.microsoft.com/office/drawing/2014/main" id="{CFF1263B-B7E4-4419-B57B-316AF22FE3CB}"/>
              </a:ext>
            </a:extLst>
          </p:cNvPr>
          <p:cNvSpPr txBox="1"/>
          <p:nvPr/>
        </p:nvSpPr>
        <p:spPr>
          <a:xfrm>
            <a:off x="3687070" y="2863764"/>
            <a:ext cx="6264319" cy="1138773"/>
          </a:xfrm>
          <a:prstGeom prst="rect">
            <a:avLst/>
          </a:prstGeom>
          <a:noFill/>
        </p:spPr>
        <p:txBody>
          <a:bodyPr wrap="square" rtlCol="0">
            <a:spAutoFit/>
          </a:bodyPr>
          <a:lstStyle/>
          <a:p>
            <a:r>
              <a:rPr lang="en-US" sz="3600" dirty="0">
                <a:solidFill>
                  <a:schemeClr val="bg1"/>
                </a:solidFill>
                <a:cs typeface="Segoe UI Semibold" panose="020B0702040204020203" pitchFamily="34" charset="0"/>
              </a:rPr>
              <a:t>Name</a:t>
            </a:r>
          </a:p>
          <a:p>
            <a:r>
              <a:rPr lang="en-US" sz="3200" dirty="0">
                <a:solidFill>
                  <a:schemeClr val="bg1"/>
                </a:solidFill>
                <a:latin typeface="+mj-lt"/>
                <a:cs typeface="Segoe UI Light" panose="020B0502040204020203" pitchFamily="34" charset="0"/>
              </a:rPr>
              <a:t>Title</a:t>
            </a:r>
          </a:p>
        </p:txBody>
      </p:sp>
    </p:spTree>
    <p:extLst>
      <p:ext uri="{BB962C8B-B14F-4D97-AF65-F5344CB8AC3E}">
        <p14:creationId xmlns:p14="http://schemas.microsoft.com/office/powerpoint/2010/main" val="191794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83812" y="-10989"/>
            <a:ext cx="11812475" cy="7645497"/>
          </a:xfrm>
          <a:prstGeom prst="rect">
            <a:avLst/>
          </a:prstGeom>
        </p:spPr>
      </p:pic>
      <p:sp>
        <p:nvSpPr>
          <p:cNvPr id="6" name="Title 1">
            <a:extLst>
              <a:ext uri="{FF2B5EF4-FFF2-40B4-BE49-F238E27FC236}">
                <a16:creationId xmlns:a16="http://schemas.microsoft.com/office/drawing/2014/main" id="{30B5DC8C-35E9-41DF-9CE0-655E66C8A5EB}"/>
              </a:ext>
            </a:extLst>
          </p:cNvPr>
          <p:cNvSpPr txBox="1">
            <a:spLocks/>
          </p:cNvSpPr>
          <p:nvPr/>
        </p:nvSpPr>
        <p:spPr>
          <a:xfrm>
            <a:off x="237067" y="0"/>
            <a:ext cx="4809065" cy="6858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endParaRPr lang="en-US" sz="5400" dirty="0">
              <a:latin typeface="Segoe UI Semilight" panose="020B0402040204020203" pitchFamily="34" charset="0"/>
              <a:cs typeface="Segoe UI Semilight" panose="020B0402040204020203" pitchFamily="34" charset="0"/>
            </a:endParaRPr>
          </a:p>
        </p:txBody>
      </p:sp>
      <p:sp>
        <p:nvSpPr>
          <p:cNvPr id="11" name="Title 10"/>
          <p:cNvSpPr>
            <a:spLocks noGrp="1"/>
          </p:cNvSpPr>
          <p:nvPr>
            <p:ph type="title"/>
          </p:nvPr>
        </p:nvSpPr>
        <p:spPr>
          <a:xfrm>
            <a:off x="2055119" y="1050948"/>
            <a:ext cx="9395722" cy="981048"/>
          </a:xfrm>
        </p:spPr>
        <p:txBody>
          <a:bodyPr>
            <a:noAutofit/>
          </a:bodyPr>
          <a:lstStyle/>
          <a:p>
            <a:pPr>
              <a:lnSpc>
                <a:spcPct val="80000"/>
              </a:lnSpc>
            </a:pPr>
            <a:r>
              <a:rPr lang="en-US" sz="5400" dirty="0">
                <a:solidFill>
                  <a:schemeClr val="tx1">
                    <a:lumMod val="75000"/>
                    <a:lumOff val="25000"/>
                  </a:schemeClr>
                </a:solidFill>
                <a:latin typeface="+mj-lt"/>
                <a:cs typeface="Segoe UI Semilight" panose="020B0402040204020203" pitchFamily="34" charset="0"/>
              </a:rPr>
              <a:t>DEVELOPMENT RELATED</a:t>
            </a:r>
            <a:br>
              <a:rPr lang="en-US" sz="5400" dirty="0">
                <a:solidFill>
                  <a:schemeClr val="tx1">
                    <a:lumMod val="75000"/>
                    <a:lumOff val="25000"/>
                  </a:schemeClr>
                </a:solidFill>
                <a:latin typeface="+mj-lt"/>
                <a:cs typeface="Segoe UI Semilight" panose="020B0402040204020203" pitchFamily="34" charset="0"/>
              </a:rPr>
            </a:br>
            <a:r>
              <a:rPr lang="en-US" sz="5400" dirty="0">
                <a:solidFill>
                  <a:schemeClr val="tx1">
                    <a:lumMod val="75000"/>
                    <a:lumOff val="25000"/>
                  </a:schemeClr>
                </a:solidFill>
                <a:latin typeface="+mj-lt"/>
                <a:cs typeface="Segoe UI Semilight" panose="020B0402040204020203" pitchFamily="34" charset="0"/>
              </a:rPr>
              <a:t>BUSINESSES</a:t>
            </a:r>
          </a:p>
        </p:txBody>
      </p:sp>
      <p:sp>
        <p:nvSpPr>
          <p:cNvPr id="12" name="Content Placeholder 11"/>
          <p:cNvSpPr>
            <a:spLocks noGrp="1"/>
          </p:cNvSpPr>
          <p:nvPr>
            <p:ph idx="1"/>
          </p:nvPr>
        </p:nvSpPr>
        <p:spPr>
          <a:xfrm>
            <a:off x="2426335" y="2286726"/>
            <a:ext cx="9226393" cy="4521200"/>
          </a:xfrm>
        </p:spPr>
        <p:txBody>
          <a:bodyPr>
            <a:normAutofit/>
          </a:bodyPr>
          <a:lstStyle/>
          <a:p>
            <a:pPr lvl="0"/>
            <a:r>
              <a:rPr lang="en-US" dirty="0">
                <a:latin typeface="+mn-lt"/>
              </a:rPr>
              <a:t>These are the players who are on the ground building and putting the vision in place through development and redevelopment projects. </a:t>
            </a:r>
            <a:r>
              <a:rPr lang="en-US" dirty="0"/>
              <a:t>  </a:t>
            </a:r>
          </a:p>
        </p:txBody>
      </p:sp>
    </p:spTree>
    <p:extLst>
      <p:ext uri="{BB962C8B-B14F-4D97-AF65-F5344CB8AC3E}">
        <p14:creationId xmlns:p14="http://schemas.microsoft.com/office/powerpoint/2010/main" val="140299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48F1A9-F49B-4004-A23D-05132B491228}"/>
              </a:ext>
            </a:extLst>
          </p:cNvPr>
          <p:cNvPicPr>
            <a:picLocks noChangeAspect="1"/>
          </p:cNvPicPr>
          <p:nvPr/>
        </p:nvPicPr>
        <p:blipFill rotWithShape="1">
          <a:blip r:embed="rId3">
            <a:extLst>
              <a:ext uri="{28A0092B-C50C-407E-A947-70E740481C1C}">
                <a14:useLocalDpi xmlns:a14="http://schemas.microsoft.com/office/drawing/2010/main" val="0"/>
              </a:ext>
            </a:extLst>
          </a:blip>
          <a:srcRect l="16732" r="16718"/>
          <a:stretch/>
        </p:blipFill>
        <p:spPr>
          <a:xfrm>
            <a:off x="5332163" y="-1"/>
            <a:ext cx="6859837" cy="6858002"/>
          </a:xfrm>
          <a:prstGeom prst="rect">
            <a:avLst/>
          </a:prstGeom>
          <a:noFill/>
        </p:spPr>
      </p:pic>
      <p:pic>
        <p:nvPicPr>
          <p:cNvPr id="4" name="Picture 3" descr="business-proces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758" y="-167862"/>
            <a:ext cx="10809685" cy="7193725"/>
          </a:xfrm>
          <a:prstGeom prst="rect">
            <a:avLst/>
          </a:prstGeom>
        </p:spPr>
      </p:pic>
      <p:sp>
        <p:nvSpPr>
          <p:cNvPr id="3" name="Rectangle 2"/>
          <p:cNvSpPr/>
          <p:nvPr/>
        </p:nvSpPr>
        <p:spPr>
          <a:xfrm>
            <a:off x="0" y="-136769"/>
            <a:ext cx="5431692"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C5288-8D6D-41BB-807F-810F41F700F8}"/>
              </a:ext>
            </a:extLst>
          </p:cNvPr>
          <p:cNvSpPr>
            <a:spLocks noGrp="1"/>
          </p:cNvSpPr>
          <p:nvPr>
            <p:ph type="title" idx="4294967295"/>
          </p:nvPr>
        </p:nvSpPr>
        <p:spPr>
          <a:xfrm>
            <a:off x="298287" y="1"/>
            <a:ext cx="4840329" cy="6858000"/>
          </a:xfrm>
        </p:spPr>
        <p:txBody>
          <a:bodyPr>
            <a:normAutofit/>
          </a:bodyPr>
          <a:lstStyle/>
          <a:p>
            <a:pPr algn="ctr"/>
            <a:r>
              <a:rPr lang="en-US" sz="5400" dirty="0">
                <a:solidFill>
                  <a:schemeClr val="bg1"/>
                </a:solidFill>
                <a:latin typeface="+mj-lt"/>
                <a:cs typeface="Segoe UI Semilight" panose="020B0402040204020203" pitchFamily="34" charset="0"/>
              </a:rPr>
              <a:t>PLANNING PROCESS</a:t>
            </a:r>
            <a:endParaRPr lang="en-US" sz="115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44210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_95441731_MEDIU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226" y="-329907"/>
            <a:ext cx="11081084" cy="7389569"/>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90500" y="1193067"/>
            <a:ext cx="4492625" cy="4114973"/>
          </a:xfrm>
          <a:prstGeom prst="rect">
            <a:avLst/>
          </a:prstGeom>
          <a:noFill/>
        </p:spPr>
        <p:txBody>
          <a:bodyPr wrap="square" rtlCol="0">
            <a:spAutoFit/>
          </a:bodyPr>
          <a:lstStyle/>
          <a:p>
            <a:pPr algn="ctr">
              <a:lnSpc>
                <a:spcPct val="90000"/>
              </a:lnSpc>
            </a:pPr>
            <a:r>
              <a:rPr lang="en-US" sz="3600" dirty="0">
                <a:solidFill>
                  <a:schemeClr val="bg1"/>
                </a:solidFill>
                <a:cs typeface="Segoe UI Semilight" panose="020B0402040204020203" pitchFamily="34" charset="0"/>
              </a:rPr>
              <a:t>Step 1: </a:t>
            </a:r>
          </a:p>
          <a:p>
            <a:pPr algn="ctr">
              <a:lnSpc>
                <a:spcPct val="90000"/>
              </a:lnSpc>
            </a:pPr>
            <a:r>
              <a:rPr lang="en-US" sz="4800" dirty="0">
                <a:solidFill>
                  <a:srgbClr val="1A836B"/>
                </a:solidFill>
                <a:latin typeface="+mj-lt"/>
                <a:cs typeface="Segoe UI Semilight" panose="020B0402040204020203" pitchFamily="34" charset="0"/>
              </a:rPr>
              <a:t>COLLECT DATA</a:t>
            </a:r>
            <a:endParaRPr lang="en-US" sz="4800" dirty="0">
              <a:solidFill>
                <a:srgbClr val="1A836B"/>
              </a:solidFill>
              <a:latin typeface="+mj-lt"/>
            </a:endParaRPr>
          </a:p>
          <a:p>
            <a:endParaRPr lang="en-US" dirty="0">
              <a:latin typeface="Segoe light"/>
              <a:cs typeface="Segoe light"/>
            </a:endParaRPr>
          </a:p>
          <a:p>
            <a:pPr marL="285750" lvl="0" indent="-285750">
              <a:buFont typeface="Arial"/>
              <a:buChar char="•"/>
            </a:pPr>
            <a:r>
              <a:rPr lang="en-US" sz="2400" dirty="0">
                <a:solidFill>
                  <a:schemeClr val="bg1"/>
                </a:solidFill>
              </a:rPr>
              <a:t>Good planning solutions are based on data</a:t>
            </a:r>
          </a:p>
          <a:p>
            <a:pPr marL="285750" lvl="0" indent="-285750">
              <a:lnSpc>
                <a:spcPct val="120000"/>
              </a:lnSpc>
              <a:buFont typeface="Arial"/>
              <a:buChar char="•"/>
            </a:pPr>
            <a:r>
              <a:rPr lang="en-US" sz="2400" dirty="0">
                <a:solidFill>
                  <a:schemeClr val="bg1"/>
                </a:solidFill>
              </a:rPr>
              <a:t>Data comes in many types:</a:t>
            </a:r>
          </a:p>
          <a:p>
            <a:pPr marL="742950" lvl="1" indent="-285750">
              <a:lnSpc>
                <a:spcPct val="120000"/>
              </a:lnSpc>
              <a:buFont typeface="Arial"/>
              <a:buChar char="•"/>
            </a:pPr>
            <a:r>
              <a:rPr lang="en-US" sz="2400" dirty="0">
                <a:solidFill>
                  <a:schemeClr val="bg1"/>
                </a:solidFill>
              </a:rPr>
              <a:t>Maps</a:t>
            </a:r>
          </a:p>
          <a:p>
            <a:pPr marL="742950" lvl="1" indent="-285750">
              <a:lnSpc>
                <a:spcPct val="120000"/>
              </a:lnSpc>
              <a:buFont typeface="Arial"/>
              <a:buChar char="•"/>
            </a:pPr>
            <a:r>
              <a:rPr lang="en-US" sz="2400" dirty="0">
                <a:solidFill>
                  <a:schemeClr val="bg1"/>
                </a:solidFill>
              </a:rPr>
              <a:t>Demographic Data </a:t>
            </a:r>
          </a:p>
          <a:p>
            <a:pPr marL="742950" lvl="1" indent="-285750">
              <a:lnSpc>
                <a:spcPct val="120000"/>
              </a:lnSpc>
              <a:buFont typeface="Arial"/>
              <a:buChar char="•"/>
            </a:pPr>
            <a:r>
              <a:rPr lang="en-US" sz="2400" dirty="0">
                <a:solidFill>
                  <a:schemeClr val="bg1"/>
                </a:solidFill>
              </a:rPr>
              <a:t>Surveys</a:t>
            </a:r>
          </a:p>
        </p:txBody>
      </p:sp>
    </p:spTree>
    <p:extLst>
      <p:ext uri="{BB962C8B-B14F-4D97-AF65-F5344CB8AC3E}">
        <p14:creationId xmlns:p14="http://schemas.microsoft.com/office/powerpoint/2010/main" val="328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54000"/>
            <a:ext cx="5314462" cy="7982857"/>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0" y="1354260"/>
            <a:ext cx="5314461" cy="923330"/>
          </a:xfrm>
          <a:prstGeom prst="rect">
            <a:avLst/>
          </a:prstGeom>
          <a:noFill/>
        </p:spPr>
        <p:txBody>
          <a:bodyPr wrap="square" rtlCol="0">
            <a:spAutoFit/>
          </a:bodyPr>
          <a:lstStyle/>
          <a:p>
            <a:pPr algn="ctr"/>
            <a:r>
              <a:rPr lang="en-US" sz="5400" dirty="0">
                <a:latin typeface="+mj-lt"/>
              </a:rPr>
              <a:t>LAND USE </a:t>
            </a:r>
            <a:r>
              <a:rPr lang="en-US" sz="5400" dirty="0">
                <a:solidFill>
                  <a:schemeClr val="bg1"/>
                </a:solidFill>
                <a:latin typeface="+mj-lt"/>
              </a:rPr>
              <a:t>MAPS</a:t>
            </a:r>
          </a:p>
        </p:txBody>
      </p:sp>
      <p:sp>
        <p:nvSpPr>
          <p:cNvPr id="7" name="TextBox 6"/>
          <p:cNvSpPr txBox="1"/>
          <p:nvPr/>
        </p:nvSpPr>
        <p:spPr>
          <a:xfrm>
            <a:off x="5570903" y="1323731"/>
            <a:ext cx="6144847" cy="6057042"/>
          </a:xfrm>
          <a:prstGeom prst="rect">
            <a:avLst/>
          </a:prstGeom>
          <a:noFill/>
        </p:spPr>
        <p:txBody>
          <a:bodyPr wrap="square" rtlCol="0">
            <a:spAutoFit/>
          </a:bodyPr>
          <a:lstStyle/>
          <a:p>
            <a:r>
              <a:rPr lang="en-US" sz="2400" i="1" dirty="0">
                <a:solidFill>
                  <a:schemeClr val="tx1">
                    <a:lumMod val="75000"/>
                    <a:lumOff val="25000"/>
                  </a:schemeClr>
                </a:solidFill>
              </a:rPr>
              <a:t>These maps are used in planning to help prevent things like urban sprawl. </a:t>
            </a:r>
            <a:endParaRPr lang="en-US" sz="2400" dirty="0">
              <a:solidFill>
                <a:schemeClr val="tx1">
                  <a:lumMod val="75000"/>
                  <a:lumOff val="25000"/>
                </a:schemeClr>
              </a:solidFill>
            </a:endParaRPr>
          </a:p>
          <a:p>
            <a:pPr>
              <a:lnSpc>
                <a:spcPct val="70000"/>
              </a:lnSpc>
            </a:pPr>
            <a:r>
              <a:rPr lang="en-US" sz="2400" b="1" dirty="0">
                <a:solidFill>
                  <a:schemeClr val="tx1">
                    <a:lumMod val="75000"/>
                    <a:lumOff val="25000"/>
                  </a:schemeClr>
                </a:solidFill>
              </a:rPr>
              <a:t> </a:t>
            </a:r>
            <a:endParaRPr lang="en-US" sz="2400" dirty="0">
              <a:solidFill>
                <a:schemeClr val="tx1">
                  <a:lumMod val="75000"/>
                  <a:lumOff val="25000"/>
                </a:schemeClr>
              </a:solidFill>
            </a:endParaRPr>
          </a:p>
          <a:p>
            <a:r>
              <a:rPr lang="en-US" sz="2400" dirty="0"/>
              <a:t>How do you think maps are used in community planning?</a:t>
            </a:r>
          </a:p>
          <a:p>
            <a:pPr>
              <a:lnSpc>
                <a:spcPct val="70000"/>
              </a:lnSpc>
            </a:pPr>
            <a:r>
              <a:rPr lang="en-US" sz="2400" dirty="0">
                <a:solidFill>
                  <a:schemeClr val="tx1">
                    <a:lumMod val="75000"/>
                    <a:lumOff val="25000"/>
                  </a:schemeClr>
                </a:solidFill>
              </a:rPr>
              <a:t> </a:t>
            </a:r>
          </a:p>
          <a:p>
            <a:pPr marL="342900" lvl="0" indent="-342900">
              <a:lnSpc>
                <a:spcPct val="120000"/>
              </a:lnSpc>
              <a:buFont typeface="Arial"/>
              <a:buChar char="•"/>
            </a:pPr>
            <a:r>
              <a:rPr lang="en-US" sz="2400" dirty="0">
                <a:solidFill>
                  <a:schemeClr val="tx1">
                    <a:lumMod val="75000"/>
                    <a:lumOff val="25000"/>
                  </a:schemeClr>
                </a:solidFill>
              </a:rPr>
              <a:t>Decide where businesses go</a:t>
            </a:r>
          </a:p>
          <a:p>
            <a:pPr marL="342900" lvl="0" indent="-342900">
              <a:lnSpc>
                <a:spcPct val="120000"/>
              </a:lnSpc>
              <a:buFont typeface="Arial"/>
              <a:buChar char="•"/>
            </a:pPr>
            <a:r>
              <a:rPr lang="en-US" sz="2400" dirty="0">
                <a:solidFill>
                  <a:schemeClr val="tx1">
                    <a:lumMod val="75000"/>
                    <a:lumOff val="25000"/>
                  </a:schemeClr>
                </a:solidFill>
              </a:rPr>
              <a:t>Decide what businesses go where</a:t>
            </a:r>
          </a:p>
          <a:p>
            <a:pPr marL="342900" lvl="0" indent="-342900">
              <a:lnSpc>
                <a:spcPct val="120000"/>
              </a:lnSpc>
              <a:buFont typeface="Arial"/>
              <a:buChar char="•"/>
            </a:pPr>
            <a:r>
              <a:rPr lang="en-US" sz="2400" dirty="0">
                <a:solidFill>
                  <a:schemeClr val="tx1">
                    <a:lumMod val="75000"/>
                    <a:lumOff val="25000"/>
                  </a:schemeClr>
                </a:solidFill>
              </a:rPr>
              <a:t>Decide where nature preserves and parks go</a:t>
            </a:r>
          </a:p>
          <a:p>
            <a:pPr marL="342900" lvl="0" indent="-342900">
              <a:lnSpc>
                <a:spcPct val="120000"/>
              </a:lnSpc>
              <a:buFont typeface="Arial"/>
              <a:buChar char="•"/>
            </a:pPr>
            <a:r>
              <a:rPr lang="en-US" sz="2400" dirty="0">
                <a:solidFill>
                  <a:schemeClr val="tx1">
                    <a:lumMod val="75000"/>
                    <a:lumOff val="25000"/>
                  </a:schemeClr>
                </a:solidFill>
              </a:rPr>
              <a:t>Plan transportation</a:t>
            </a:r>
          </a:p>
          <a:p>
            <a:pPr marL="342900" indent="-342900">
              <a:lnSpc>
                <a:spcPct val="120000"/>
              </a:lnSpc>
              <a:buFont typeface="Arial"/>
              <a:buChar char="•"/>
            </a:pPr>
            <a:r>
              <a:rPr lang="en-US" sz="2400" dirty="0">
                <a:solidFill>
                  <a:schemeClr val="tx1">
                    <a:lumMod val="75000"/>
                    <a:lumOff val="25000"/>
                  </a:schemeClr>
                </a:solidFill>
              </a:rPr>
              <a:t>Decide where public services can go </a:t>
            </a:r>
          </a:p>
          <a:p>
            <a:pPr marL="342900" indent="-342900">
              <a:buFont typeface="Arial"/>
              <a:buChar char="•"/>
            </a:pPr>
            <a:endParaRPr lang="en-US" sz="2400" dirty="0">
              <a:solidFill>
                <a:schemeClr val="tx1">
                  <a:lumMod val="75000"/>
                  <a:lumOff val="25000"/>
                </a:schemeClr>
              </a:solidFill>
            </a:endParaRPr>
          </a:p>
          <a:p>
            <a:pPr marL="342900" indent="-342900">
              <a:buFont typeface="Arial"/>
              <a:buChar char="•"/>
            </a:pPr>
            <a:endParaRPr lang="en-US" sz="2400" dirty="0">
              <a:solidFill>
                <a:schemeClr val="tx1">
                  <a:lumMod val="75000"/>
                  <a:lumOff val="25000"/>
                </a:schemeClr>
              </a:solidFill>
            </a:endParaRPr>
          </a:p>
          <a:p>
            <a:pPr marL="342900" indent="-342900">
              <a:buFont typeface="Arial"/>
              <a:buChar char="•"/>
            </a:pPr>
            <a:endParaRPr lang="en-US" sz="2400" dirty="0">
              <a:solidFill>
                <a:schemeClr val="tx1">
                  <a:lumMod val="75000"/>
                  <a:lumOff val="25000"/>
                </a:schemeClr>
              </a:solidFill>
            </a:endParaRPr>
          </a:p>
          <a:p>
            <a:pPr marL="342900" indent="-342900">
              <a:buFont typeface="Arial"/>
              <a:buChar char="•"/>
            </a:pPr>
            <a:endParaRPr lang="en-US" sz="2400" dirty="0">
              <a:solidFill>
                <a:schemeClr val="tx1">
                  <a:lumMod val="75000"/>
                  <a:lumOff val="25000"/>
                </a:schemeClr>
              </a:solidFill>
            </a:endParaRPr>
          </a:p>
          <a:p>
            <a:endParaRPr lang="en-US" dirty="0"/>
          </a:p>
        </p:txBody>
      </p:sp>
    </p:spTree>
    <p:extLst>
      <p:ext uri="{BB962C8B-B14F-4D97-AF65-F5344CB8AC3E}">
        <p14:creationId xmlns:p14="http://schemas.microsoft.com/office/powerpoint/2010/main" val="345625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158875"/>
            <a:ext cx="5314461" cy="1546577"/>
          </a:xfrm>
          <a:prstGeom prst="rect">
            <a:avLst/>
          </a:prstGeom>
          <a:noFill/>
        </p:spPr>
        <p:txBody>
          <a:bodyPr wrap="square" rtlCol="0">
            <a:spAutoFit/>
          </a:bodyPr>
          <a:lstStyle/>
          <a:p>
            <a:pPr algn="ctr"/>
            <a:r>
              <a:rPr lang="en-US" sz="5400" dirty="0">
                <a:solidFill>
                  <a:schemeClr val="tx1">
                    <a:lumMod val="85000"/>
                    <a:lumOff val="15000"/>
                  </a:schemeClr>
                </a:solidFill>
                <a:latin typeface="+mj-lt"/>
              </a:rPr>
              <a:t>POPUATION</a:t>
            </a:r>
          </a:p>
          <a:p>
            <a:pPr algn="ctr">
              <a:lnSpc>
                <a:spcPct val="70000"/>
              </a:lnSpc>
            </a:pPr>
            <a:r>
              <a:rPr lang="en-US" sz="5400" dirty="0">
                <a:solidFill>
                  <a:schemeClr val="bg1"/>
                </a:solidFill>
                <a:latin typeface="+mj-lt"/>
              </a:rPr>
              <a:t>DENSITY 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86864" y="2373999"/>
            <a:ext cx="6144847" cy="2246769"/>
          </a:xfrm>
          <a:prstGeom prst="rect">
            <a:avLst/>
          </a:prstGeom>
          <a:noFill/>
        </p:spPr>
        <p:txBody>
          <a:bodyPr wrap="square" rtlCol="0" anchor="ctr">
            <a:spAutoFit/>
          </a:bodyPr>
          <a:lstStyle/>
          <a:p>
            <a:r>
              <a:rPr lang="en-US" sz="2800" i="1" dirty="0"/>
              <a:t>These maps show concentrations of population density that can aid in decisions about infrastructure and things like highways to connect residents with areas of higher job concentration.</a:t>
            </a:r>
            <a:r>
              <a:rPr lang="en-US" sz="2800" dirty="0"/>
              <a:t> </a:t>
            </a:r>
            <a:endParaRPr lang="en-US" sz="2800" dirty="0">
              <a:solidFill>
                <a:schemeClr val="tx1">
                  <a:lumMod val="75000"/>
                  <a:lumOff val="25000"/>
                </a:schemeClr>
              </a:solidFill>
            </a:endParaRPr>
          </a:p>
        </p:txBody>
      </p:sp>
      <p:grpSp>
        <p:nvGrpSpPr>
          <p:cNvPr id="8" name="Group 7">
            <a:extLst>
              <a:ext uri="{FF2B5EF4-FFF2-40B4-BE49-F238E27FC236}">
                <a16:creationId xmlns:a16="http://schemas.microsoft.com/office/drawing/2014/main" id="{EA33DE0C-6D26-4542-9882-3635F9801E5A}"/>
              </a:ext>
            </a:extLst>
          </p:cNvPr>
          <p:cNvGrpSpPr/>
          <p:nvPr/>
        </p:nvGrpSpPr>
        <p:grpSpPr>
          <a:xfrm>
            <a:off x="1067624" y="3510822"/>
            <a:ext cx="3035808" cy="3035808"/>
            <a:chOff x="1067624" y="3510822"/>
            <a:chExt cx="3035808" cy="3035808"/>
          </a:xfrm>
        </p:grpSpPr>
        <p:sp>
          <p:nvSpPr>
            <p:cNvPr id="11" name="Oval 10">
              <a:extLst>
                <a:ext uri="{FF2B5EF4-FFF2-40B4-BE49-F238E27FC236}">
                  <a16:creationId xmlns:a16="http://schemas.microsoft.com/office/drawing/2014/main" id="{7E738D2C-3A33-EA40-A7B5-F8474DD218D3}"/>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opul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074" y="3713511"/>
              <a:ext cx="2130457" cy="2273198"/>
            </a:xfrm>
            <a:prstGeom prst="rect">
              <a:avLst/>
            </a:prstGeom>
          </p:spPr>
        </p:pic>
      </p:grpSp>
    </p:spTree>
    <p:extLst>
      <p:ext uri="{BB962C8B-B14F-4D97-AF65-F5344CB8AC3E}">
        <p14:creationId xmlns:p14="http://schemas.microsoft.com/office/powerpoint/2010/main" val="1518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158875"/>
            <a:ext cx="5314461" cy="1546577"/>
          </a:xfrm>
          <a:prstGeom prst="rect">
            <a:avLst/>
          </a:prstGeom>
          <a:noFill/>
        </p:spPr>
        <p:txBody>
          <a:bodyPr wrap="square" rtlCol="0">
            <a:spAutoFit/>
          </a:bodyPr>
          <a:lstStyle/>
          <a:p>
            <a:pPr algn="ctr"/>
            <a:r>
              <a:rPr lang="en-US" sz="5400" dirty="0">
                <a:latin typeface="+mj-lt"/>
              </a:rPr>
              <a:t>AERIAL VIEW</a:t>
            </a:r>
          </a:p>
          <a:p>
            <a:pPr algn="ctr">
              <a:lnSpc>
                <a:spcPct val="70000"/>
              </a:lnSpc>
            </a:pPr>
            <a:r>
              <a:rPr lang="en-US" sz="5400" dirty="0">
                <a:solidFill>
                  <a:schemeClr val="bg1"/>
                </a:solidFill>
                <a:latin typeface="+mj-lt"/>
              </a:rPr>
              <a:t>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827345" y="3081884"/>
            <a:ext cx="6144847" cy="1384995"/>
          </a:xfrm>
          <a:prstGeom prst="rect">
            <a:avLst/>
          </a:prstGeom>
          <a:noFill/>
        </p:spPr>
        <p:txBody>
          <a:bodyPr wrap="square" rtlCol="0">
            <a:spAutoFit/>
          </a:bodyPr>
          <a:lstStyle/>
          <a:p>
            <a:r>
              <a:rPr lang="en-US" sz="2800" i="1" dirty="0"/>
              <a:t>These maps help planners determine what’s on the ground and the surrounding uses.</a:t>
            </a:r>
            <a:r>
              <a:rPr lang="en-US" sz="2800" dirty="0"/>
              <a:t> </a:t>
            </a:r>
            <a:endParaRPr lang="en-US" sz="2800" dirty="0">
              <a:solidFill>
                <a:schemeClr val="tx1">
                  <a:lumMod val="75000"/>
                  <a:lumOff val="25000"/>
                </a:schemeClr>
              </a:solidFill>
            </a:endParaRPr>
          </a:p>
        </p:txBody>
      </p:sp>
      <p:pic>
        <p:nvPicPr>
          <p:cNvPr id="11" name="Picture 10" descr="binoculars.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8910" y="3247964"/>
            <a:ext cx="3035808" cy="3035808"/>
          </a:xfrm>
          <a:prstGeom prst="rect">
            <a:avLst/>
          </a:prstGeom>
        </p:spPr>
      </p:pic>
    </p:spTree>
    <p:extLst>
      <p:ext uri="{BB962C8B-B14F-4D97-AF65-F5344CB8AC3E}">
        <p14:creationId xmlns:p14="http://schemas.microsoft.com/office/powerpoint/2010/main" val="171337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158875"/>
            <a:ext cx="5314461" cy="2114425"/>
          </a:xfrm>
          <a:prstGeom prst="rect">
            <a:avLst/>
          </a:prstGeom>
          <a:noFill/>
        </p:spPr>
        <p:txBody>
          <a:bodyPr wrap="square" rtlCol="0">
            <a:spAutoFit/>
          </a:bodyPr>
          <a:lstStyle/>
          <a:p>
            <a:pPr algn="ctr">
              <a:lnSpc>
                <a:spcPct val="80000"/>
              </a:lnSpc>
            </a:pPr>
            <a:r>
              <a:rPr lang="en-US" sz="5400" dirty="0">
                <a:latin typeface="+mj-lt"/>
              </a:rPr>
              <a:t>MODES OF TRANSPORTION</a:t>
            </a:r>
          </a:p>
          <a:p>
            <a:pPr algn="ctr">
              <a:lnSpc>
                <a:spcPct val="80000"/>
              </a:lnSpc>
            </a:pPr>
            <a:r>
              <a:rPr lang="en-US" sz="5400" dirty="0">
                <a:solidFill>
                  <a:schemeClr val="bg1"/>
                </a:solidFill>
                <a:latin typeface="+mj-lt"/>
              </a:rPr>
              <a:t>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86864" y="2818324"/>
            <a:ext cx="6144847" cy="1384995"/>
          </a:xfrm>
          <a:prstGeom prst="rect">
            <a:avLst/>
          </a:prstGeom>
          <a:noFill/>
        </p:spPr>
        <p:txBody>
          <a:bodyPr wrap="square" rtlCol="0">
            <a:spAutoFit/>
          </a:bodyPr>
          <a:lstStyle/>
          <a:p>
            <a:r>
              <a:rPr lang="en-US" sz="2800" i="1" dirty="0"/>
              <a:t>These maps help planners see what kinds of transportation are available in different areas.</a:t>
            </a:r>
            <a:r>
              <a:rPr lang="en-US" sz="2800" dirty="0"/>
              <a:t> </a:t>
            </a:r>
            <a:r>
              <a:rPr lang="hr-HR" sz="2800" dirty="0"/>
              <a:t> </a:t>
            </a:r>
            <a:endParaRPr lang="en-US" sz="2800" dirty="0">
              <a:solidFill>
                <a:schemeClr val="tx1">
                  <a:lumMod val="75000"/>
                  <a:lumOff val="25000"/>
                </a:schemeClr>
              </a:solidFill>
            </a:endParaRPr>
          </a:p>
        </p:txBody>
      </p:sp>
      <p:grpSp>
        <p:nvGrpSpPr>
          <p:cNvPr id="11" name="Group 10">
            <a:extLst>
              <a:ext uri="{FF2B5EF4-FFF2-40B4-BE49-F238E27FC236}">
                <a16:creationId xmlns:a16="http://schemas.microsoft.com/office/drawing/2014/main" id="{E5F2D799-8E3D-6347-8FC2-7A30359FFF3E}"/>
              </a:ext>
            </a:extLst>
          </p:cNvPr>
          <p:cNvGrpSpPr/>
          <p:nvPr/>
        </p:nvGrpSpPr>
        <p:grpSpPr>
          <a:xfrm>
            <a:off x="1067624" y="3510822"/>
            <a:ext cx="3035808" cy="3035808"/>
            <a:chOff x="1067624" y="3510822"/>
            <a:chExt cx="3035808" cy="3035808"/>
          </a:xfrm>
        </p:grpSpPr>
        <p:sp>
          <p:nvSpPr>
            <p:cNvPr id="8" name="Oval 7">
              <a:extLst>
                <a:ext uri="{FF2B5EF4-FFF2-40B4-BE49-F238E27FC236}">
                  <a16:creationId xmlns:a16="http://schemas.microsoft.com/office/drawing/2014/main" id="{EF07863E-78B9-E349-8BD6-241487D736AB}"/>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389486" y="4087712"/>
              <a:ext cx="2392085" cy="1688980"/>
            </a:xfrm>
            <a:prstGeom prst="rect">
              <a:avLst/>
            </a:prstGeom>
          </p:spPr>
        </p:pic>
      </p:grpSp>
    </p:spTree>
    <p:extLst>
      <p:ext uri="{BB962C8B-B14F-4D97-AF65-F5344CB8AC3E}">
        <p14:creationId xmlns:p14="http://schemas.microsoft.com/office/powerpoint/2010/main" val="294818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158875"/>
            <a:ext cx="5314461" cy="1546577"/>
          </a:xfrm>
          <a:prstGeom prst="rect">
            <a:avLst/>
          </a:prstGeom>
          <a:noFill/>
        </p:spPr>
        <p:txBody>
          <a:bodyPr wrap="square" rtlCol="0">
            <a:spAutoFit/>
          </a:bodyPr>
          <a:lstStyle/>
          <a:p>
            <a:pPr algn="ctr"/>
            <a:r>
              <a:rPr lang="en-US" sz="5400" dirty="0">
                <a:latin typeface="+mj-lt"/>
              </a:rPr>
              <a:t>VACANT PARCEL</a:t>
            </a:r>
          </a:p>
          <a:p>
            <a:pPr algn="ctr">
              <a:lnSpc>
                <a:spcPct val="70000"/>
              </a:lnSpc>
            </a:pPr>
            <a:r>
              <a:rPr lang="en-US" sz="5400" dirty="0">
                <a:solidFill>
                  <a:schemeClr val="bg1"/>
                </a:solidFill>
                <a:latin typeface="+mj-lt"/>
              </a:rPr>
              <a:t>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86864" y="2705452"/>
            <a:ext cx="6144847" cy="1384995"/>
          </a:xfrm>
          <a:prstGeom prst="rect">
            <a:avLst/>
          </a:prstGeom>
          <a:noFill/>
        </p:spPr>
        <p:txBody>
          <a:bodyPr wrap="square" rtlCol="0">
            <a:spAutoFit/>
          </a:bodyPr>
          <a:lstStyle/>
          <a:p>
            <a:r>
              <a:rPr lang="en-US" sz="2800" i="1" dirty="0"/>
              <a:t>These maps help planners see what kinds of transportation are available in different areas.</a:t>
            </a:r>
            <a:r>
              <a:rPr lang="en-US" sz="2800" dirty="0"/>
              <a:t> </a:t>
            </a:r>
            <a:r>
              <a:rPr lang="hr-HR" sz="2800" dirty="0"/>
              <a:t> </a:t>
            </a:r>
            <a:endParaRPr lang="en-US" sz="280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8643EB91-2758-6E43-9DA7-FD780C07765F}"/>
              </a:ext>
            </a:extLst>
          </p:cNvPr>
          <p:cNvGrpSpPr/>
          <p:nvPr/>
        </p:nvGrpSpPr>
        <p:grpSpPr>
          <a:xfrm>
            <a:off x="1067624" y="3510822"/>
            <a:ext cx="3035808" cy="3035808"/>
            <a:chOff x="1067624" y="3510822"/>
            <a:chExt cx="3035808" cy="3035808"/>
          </a:xfrm>
        </p:grpSpPr>
        <p:sp>
          <p:nvSpPr>
            <p:cNvPr id="11" name="Oval 10">
              <a:extLst>
                <a:ext uri="{FF2B5EF4-FFF2-40B4-BE49-F238E27FC236}">
                  <a16:creationId xmlns:a16="http://schemas.microsoft.com/office/drawing/2014/main" id="{47AB2FED-21A3-2546-93FF-6B8D10D481E1}"/>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1362099" y="3722091"/>
              <a:ext cx="2328924" cy="2613269"/>
            </a:xfrm>
            <a:prstGeom prst="rect">
              <a:avLst/>
            </a:prstGeom>
          </p:spPr>
        </p:pic>
      </p:grpSp>
    </p:spTree>
    <p:extLst>
      <p:ext uri="{BB962C8B-B14F-4D97-AF65-F5344CB8AC3E}">
        <p14:creationId xmlns:p14="http://schemas.microsoft.com/office/powerpoint/2010/main" val="151066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354255"/>
            <a:ext cx="5314461" cy="1297278"/>
          </a:xfrm>
          <a:prstGeom prst="rect">
            <a:avLst/>
          </a:prstGeom>
          <a:noFill/>
        </p:spPr>
        <p:txBody>
          <a:bodyPr wrap="square" rtlCol="0">
            <a:spAutoFit/>
          </a:bodyPr>
          <a:lstStyle/>
          <a:p>
            <a:pPr algn="ctr">
              <a:lnSpc>
                <a:spcPct val="70000"/>
              </a:lnSpc>
            </a:pPr>
            <a:r>
              <a:rPr lang="en-US" sz="5400" dirty="0">
                <a:latin typeface="+mj-lt"/>
              </a:rPr>
              <a:t>STREETS &amp; RAIL </a:t>
            </a:r>
            <a:r>
              <a:rPr lang="en-US" sz="5400" dirty="0">
                <a:solidFill>
                  <a:schemeClr val="bg1"/>
                </a:solidFill>
                <a:latin typeface="+mj-lt"/>
              </a:rPr>
              <a:t>NETWORK 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86864" y="2736502"/>
            <a:ext cx="6144847" cy="1384995"/>
          </a:xfrm>
          <a:prstGeom prst="rect">
            <a:avLst/>
          </a:prstGeom>
          <a:noFill/>
        </p:spPr>
        <p:txBody>
          <a:bodyPr wrap="square" rtlCol="0">
            <a:spAutoFit/>
          </a:bodyPr>
          <a:lstStyle/>
          <a:p>
            <a:r>
              <a:rPr lang="en-US" sz="2800" i="1" dirty="0"/>
              <a:t>These maps help planners see what kinds of transportation are available in different areas.</a:t>
            </a:r>
            <a:r>
              <a:rPr lang="en-US" sz="2800" dirty="0"/>
              <a:t> </a:t>
            </a:r>
            <a:r>
              <a:rPr lang="hr-HR" sz="2800" dirty="0"/>
              <a:t> </a:t>
            </a:r>
            <a:endParaRPr lang="en-US" sz="2800" dirty="0">
              <a:solidFill>
                <a:schemeClr val="tx1">
                  <a:lumMod val="75000"/>
                  <a:lumOff val="25000"/>
                </a:schemeClr>
              </a:solidFill>
            </a:endParaRPr>
          </a:p>
        </p:txBody>
      </p:sp>
      <p:grpSp>
        <p:nvGrpSpPr>
          <p:cNvPr id="9" name="Group 8">
            <a:extLst>
              <a:ext uri="{FF2B5EF4-FFF2-40B4-BE49-F238E27FC236}">
                <a16:creationId xmlns:a16="http://schemas.microsoft.com/office/drawing/2014/main" id="{F8A7076B-0922-6D4B-93C1-D892BEB3B4F5}"/>
              </a:ext>
            </a:extLst>
          </p:cNvPr>
          <p:cNvGrpSpPr/>
          <p:nvPr/>
        </p:nvGrpSpPr>
        <p:grpSpPr>
          <a:xfrm>
            <a:off x="1067624" y="3510822"/>
            <a:ext cx="3035808" cy="3035808"/>
            <a:chOff x="1067624" y="3510822"/>
            <a:chExt cx="3035808" cy="3035808"/>
          </a:xfrm>
        </p:grpSpPr>
        <p:sp>
          <p:nvSpPr>
            <p:cNvPr id="11" name="Oval 10">
              <a:extLst>
                <a:ext uri="{FF2B5EF4-FFF2-40B4-BE49-F238E27FC236}">
                  <a16:creationId xmlns:a16="http://schemas.microsoft.com/office/drawing/2014/main" id="{534CFEF2-804D-F04A-BF55-EB8A9B5F8EC2}"/>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t="9440" r="13569"/>
            <a:stretch/>
          </p:blipFill>
          <p:spPr>
            <a:xfrm>
              <a:off x="1659582" y="3856003"/>
              <a:ext cx="1851891" cy="2314405"/>
            </a:xfrm>
            <a:prstGeom prst="rect">
              <a:avLst/>
            </a:prstGeom>
          </p:spPr>
        </p:pic>
      </p:grpSp>
    </p:spTree>
    <p:extLst>
      <p:ext uri="{BB962C8B-B14F-4D97-AF65-F5344CB8AC3E}">
        <p14:creationId xmlns:p14="http://schemas.microsoft.com/office/powerpoint/2010/main" val="220765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237027"/>
            <a:ext cx="5314461" cy="1874809"/>
          </a:xfrm>
          <a:prstGeom prst="rect">
            <a:avLst/>
          </a:prstGeom>
          <a:noFill/>
        </p:spPr>
        <p:txBody>
          <a:bodyPr wrap="square" rtlCol="0">
            <a:spAutoFit/>
          </a:bodyPr>
          <a:lstStyle/>
          <a:p>
            <a:pPr algn="ctr">
              <a:lnSpc>
                <a:spcPct val="70000"/>
              </a:lnSpc>
            </a:pPr>
            <a:r>
              <a:rPr lang="en-US" sz="5400" dirty="0">
                <a:latin typeface="+mj-lt"/>
              </a:rPr>
              <a:t>CONGESTED ROADWAYS </a:t>
            </a:r>
          </a:p>
          <a:p>
            <a:pPr algn="ctr">
              <a:lnSpc>
                <a:spcPct val="70000"/>
              </a:lnSpc>
            </a:pPr>
            <a:r>
              <a:rPr lang="en-US" sz="5400" dirty="0">
                <a:solidFill>
                  <a:schemeClr val="bg1"/>
                </a:solidFill>
                <a:latin typeface="+mj-lt"/>
              </a:rPr>
              <a:t>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5939697" y="3696809"/>
            <a:ext cx="6144847" cy="1938992"/>
          </a:xfrm>
          <a:prstGeom prst="rect">
            <a:avLst/>
          </a:prstGeom>
          <a:noFill/>
        </p:spPr>
        <p:txBody>
          <a:bodyPr wrap="square" rtlCol="0">
            <a:spAutoFit/>
          </a:bodyPr>
          <a:lstStyle/>
          <a:p>
            <a:endParaRPr lang="en-US" sz="2400" dirty="0"/>
          </a:p>
          <a:p>
            <a:pPr lvl="0"/>
            <a:endParaRPr lang="en-US" sz="2400" i="1" dirty="0"/>
          </a:p>
          <a:p>
            <a:pPr lvl="0"/>
            <a:r>
              <a:rPr lang="en-US" sz="2400" i="1" dirty="0">
                <a:solidFill>
                  <a:srgbClr val="008000"/>
                </a:solidFill>
              </a:rPr>
              <a:t>  </a:t>
            </a:r>
            <a:r>
              <a:rPr lang="en-US" sz="2400" i="1" dirty="0"/>
              <a:t>   Green – Healthy, low congestion</a:t>
            </a:r>
            <a:endParaRPr lang="en-US" sz="2400" dirty="0"/>
          </a:p>
          <a:p>
            <a:pPr lvl="0"/>
            <a:r>
              <a:rPr lang="en-US" sz="2400" i="1" dirty="0"/>
              <a:t>     Yellow – Less healthy, congested </a:t>
            </a:r>
            <a:endParaRPr lang="en-US" sz="2400" dirty="0"/>
          </a:p>
          <a:p>
            <a:r>
              <a:rPr lang="en-US" sz="2400" i="1" dirty="0"/>
              <a:t>     Red – Unhealthy, very congested </a:t>
            </a:r>
            <a:endParaRPr lang="en-US" dirty="0"/>
          </a:p>
        </p:txBody>
      </p:sp>
      <p:sp>
        <p:nvSpPr>
          <p:cNvPr id="8" name="Rectangle 7"/>
          <p:cNvSpPr/>
          <p:nvPr/>
        </p:nvSpPr>
        <p:spPr>
          <a:xfrm flipH="1" flipV="1">
            <a:off x="6028891" y="4555901"/>
            <a:ext cx="234950" cy="234950"/>
          </a:xfrm>
          <a:prstGeom prst="rect">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flipH="1" flipV="1">
            <a:off x="6039051" y="4911501"/>
            <a:ext cx="234950" cy="234950"/>
          </a:xfrm>
          <a:prstGeom prst="rect">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flipH="1" flipV="1">
            <a:off x="6039051" y="5287421"/>
            <a:ext cx="234950" cy="234950"/>
          </a:xfrm>
          <a:prstGeom prst="rect">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916930" y="1915764"/>
            <a:ext cx="6096000" cy="1384995"/>
          </a:xfrm>
          <a:prstGeom prst="rect">
            <a:avLst/>
          </a:prstGeom>
        </p:spPr>
        <p:txBody>
          <a:bodyPr>
            <a:spAutoFit/>
          </a:bodyPr>
          <a:lstStyle/>
          <a:p>
            <a:r>
              <a:rPr lang="en-US" sz="2800" i="1" dirty="0"/>
              <a:t>These maps rate the health of roadways according to how congested that they become.</a:t>
            </a:r>
            <a:endParaRPr lang="en-US" sz="2800" dirty="0"/>
          </a:p>
        </p:txBody>
      </p:sp>
      <p:grpSp>
        <p:nvGrpSpPr>
          <p:cNvPr id="15" name="Group 14">
            <a:extLst>
              <a:ext uri="{FF2B5EF4-FFF2-40B4-BE49-F238E27FC236}">
                <a16:creationId xmlns:a16="http://schemas.microsoft.com/office/drawing/2014/main" id="{8AD5B869-770B-B147-868A-3D3C60117A40}"/>
              </a:ext>
            </a:extLst>
          </p:cNvPr>
          <p:cNvGrpSpPr/>
          <p:nvPr/>
        </p:nvGrpSpPr>
        <p:grpSpPr>
          <a:xfrm>
            <a:off x="1067624" y="3510822"/>
            <a:ext cx="3035808" cy="3035808"/>
            <a:chOff x="1067624" y="3510822"/>
            <a:chExt cx="3035808" cy="3035808"/>
          </a:xfrm>
        </p:grpSpPr>
        <p:sp>
          <p:nvSpPr>
            <p:cNvPr id="14" name="Oval 13">
              <a:extLst>
                <a:ext uri="{FF2B5EF4-FFF2-40B4-BE49-F238E27FC236}">
                  <a16:creationId xmlns:a16="http://schemas.microsoft.com/office/drawing/2014/main" id="{9276291F-BE8E-B247-96F9-5AF8145AD284}"/>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9" name="Picture 8"/>
            <p:cNvPicPr>
              <a:picLocks noChangeAspect="1"/>
            </p:cNvPicPr>
            <p:nvPr/>
          </p:nvPicPr>
          <p:blipFill>
            <a:blip r:embed="rId3"/>
            <a:stretch>
              <a:fillRect/>
            </a:stretch>
          </p:blipFill>
          <p:spPr>
            <a:xfrm>
              <a:off x="1466601" y="4035656"/>
              <a:ext cx="2237854" cy="2243563"/>
            </a:xfrm>
            <a:prstGeom prst="rect">
              <a:avLst/>
            </a:prstGeom>
          </p:spPr>
        </p:pic>
      </p:grpSp>
    </p:spTree>
    <p:extLst>
      <p:ext uri="{BB962C8B-B14F-4D97-AF65-F5344CB8AC3E}">
        <p14:creationId xmlns:p14="http://schemas.microsoft.com/office/powerpoint/2010/main" val="1687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6" name="Rectangle 5"/>
          <p:cNvSpPr/>
          <p:nvPr/>
        </p:nvSpPr>
        <p:spPr>
          <a:xfrm>
            <a:off x="3048000" y="2967335"/>
            <a:ext cx="6096000" cy="923330"/>
          </a:xfrm>
          <a:prstGeom prst="rect">
            <a:avLst/>
          </a:prstGeom>
        </p:spPr>
        <p:txBody>
          <a:bodyPr>
            <a:spAutoFit/>
          </a:bodyPr>
          <a:lstStyle/>
          <a:p>
            <a:r>
              <a:rPr lang="de-DE" dirty="0"/>
              <a:t>YOUR</a:t>
            </a:r>
          </a:p>
          <a:p>
            <a:r>
              <a:rPr lang="de-DE" dirty="0"/>
              <a:t>PHOTO</a:t>
            </a:r>
          </a:p>
          <a:p>
            <a:r>
              <a:rPr lang="de-DE" dirty="0"/>
              <a:t>HERE</a:t>
            </a:r>
            <a:endParaRPr lang="en-US" dirty="0"/>
          </a:p>
        </p:txBody>
      </p:sp>
      <p:sp>
        <p:nvSpPr>
          <p:cNvPr id="8" name="Rectangle 7"/>
          <p:cNvSpPr/>
          <p:nvPr/>
        </p:nvSpPr>
        <p:spPr>
          <a:xfrm>
            <a:off x="3048000" y="2967335"/>
            <a:ext cx="6096000" cy="923330"/>
          </a:xfrm>
          <a:prstGeom prst="rect">
            <a:avLst/>
          </a:prstGeom>
        </p:spPr>
        <p:txBody>
          <a:bodyPr>
            <a:spAutoFit/>
          </a:bodyPr>
          <a:lstStyle/>
          <a:p>
            <a:r>
              <a:rPr lang="de-DE" dirty="0"/>
              <a:t>YOUR</a:t>
            </a:r>
          </a:p>
          <a:p>
            <a:r>
              <a:rPr lang="de-DE" dirty="0"/>
              <a:t>PHOTO</a:t>
            </a:r>
          </a:p>
          <a:p>
            <a:r>
              <a:rPr lang="de-DE" dirty="0"/>
              <a:t>HERE</a:t>
            </a:r>
            <a:endParaRPr lang="en-US" dirty="0"/>
          </a:p>
        </p:txBody>
      </p:sp>
      <p:pic>
        <p:nvPicPr>
          <p:cNvPr id="9" name="Picture 8"/>
          <p:cNvPicPr>
            <a:picLocks noChangeAspect="1"/>
          </p:cNvPicPr>
          <p:nvPr/>
        </p:nvPicPr>
        <p:blipFill>
          <a:blip r:embed="rId4"/>
          <a:stretch>
            <a:fillRect/>
          </a:stretch>
        </p:blipFill>
        <p:spPr>
          <a:xfrm>
            <a:off x="-424721" y="-776708"/>
            <a:ext cx="12993723" cy="8449904"/>
          </a:xfrm>
          <a:prstGeom prst="rect">
            <a:avLst/>
          </a:prstGeom>
        </p:spPr>
      </p:pic>
      <p:sp>
        <p:nvSpPr>
          <p:cNvPr id="7" name="Title 1">
            <a:extLst>
              <a:ext uri="{FF2B5EF4-FFF2-40B4-BE49-F238E27FC236}">
                <a16:creationId xmlns:a16="http://schemas.microsoft.com/office/drawing/2014/main" id="{B2C0C8A4-2E7F-49E3-AC2D-A26E88E4679A}"/>
              </a:ext>
            </a:extLst>
          </p:cNvPr>
          <p:cNvSpPr txBox="1">
            <a:spLocks/>
          </p:cNvSpPr>
          <p:nvPr/>
        </p:nvSpPr>
        <p:spPr>
          <a:xfrm>
            <a:off x="5453592" y="1227027"/>
            <a:ext cx="6015489" cy="5474665"/>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100000"/>
              </a:lnSpc>
              <a:spcBef>
                <a:spcPts val="0"/>
              </a:spcBef>
              <a:spcAft>
                <a:spcPts val="0"/>
              </a:spcAft>
              <a:buNone/>
              <a:defRPr sz="7200" kern="1200">
                <a:solidFill>
                  <a:schemeClr val="tx1">
                    <a:lumMod val="85000"/>
                    <a:lumOff val="15000"/>
                  </a:schemeClr>
                </a:solidFill>
                <a:latin typeface="Segoe UI Semilight" panose="020B0402040204020203" pitchFamily="34" charset="0"/>
                <a:ea typeface="+mj-ea"/>
                <a:cs typeface="Segoe UI Semilight" panose="020B0402040204020203" pitchFamily="34" charset="0"/>
              </a:defRPr>
            </a:lvl1pPr>
          </a:lstStyle>
          <a:p>
            <a:pPr>
              <a:lnSpc>
                <a:spcPct val="60000"/>
              </a:lnSpc>
            </a:pPr>
            <a:endParaRPr lang="en-US" sz="2600" dirty="0">
              <a:solidFill>
                <a:schemeClr val="tx1">
                  <a:lumMod val="65000"/>
                  <a:lumOff val="35000"/>
                </a:schemeClr>
              </a:solidFill>
            </a:endParaRPr>
          </a:p>
          <a:p>
            <a:pPr marL="285750" lvl="0" indent="-285750">
              <a:buFont typeface="Arial"/>
              <a:buChar char="•"/>
            </a:pPr>
            <a:r>
              <a:rPr lang="en-US" sz="2600" dirty="0">
                <a:solidFill>
                  <a:schemeClr val="tx1">
                    <a:lumMod val="65000"/>
                    <a:lumOff val="35000"/>
                  </a:schemeClr>
                </a:solidFill>
                <a:latin typeface="+mn-lt"/>
              </a:rPr>
              <a:t>General and very high-level description of what you do as a planner:</a:t>
            </a:r>
          </a:p>
          <a:p>
            <a:pPr marL="285750" lvl="0" indent="-285750">
              <a:lnSpc>
                <a:spcPct val="60000"/>
              </a:lnSpc>
              <a:buFont typeface="Arial"/>
              <a:buChar char="•"/>
            </a:pPr>
            <a:endParaRPr lang="en-US" sz="2600" dirty="0">
              <a:solidFill>
                <a:schemeClr val="tx1">
                  <a:lumMod val="65000"/>
                  <a:lumOff val="35000"/>
                </a:schemeClr>
              </a:solidFill>
              <a:latin typeface="+mn-lt"/>
            </a:endParaRPr>
          </a:p>
          <a:p>
            <a:pPr marL="742950" marR="0" lvl="1" indent="-285750">
              <a:lnSpc>
                <a:spcPct val="107000"/>
              </a:lnSpc>
              <a:spcBef>
                <a:spcPts val="0"/>
              </a:spcBef>
              <a:spcAft>
                <a:spcPts val="0"/>
              </a:spcAft>
              <a:buFont typeface="Arial"/>
              <a:buChar char="•"/>
            </a:pPr>
            <a:r>
              <a:rPr lang="en-US" sz="2600" dirty="0">
                <a:solidFill>
                  <a:schemeClr val="tx1">
                    <a:lumMod val="65000"/>
                    <a:lumOff val="35000"/>
                  </a:schemeClr>
                </a:solidFill>
                <a:ea typeface="Cambria"/>
                <a:cs typeface="Cambria"/>
              </a:rPr>
              <a:t>Project types you have been involved in (possibly avoid mentioning any specific projects that could be politically charged discussion points)</a:t>
            </a:r>
          </a:p>
          <a:p>
            <a:pPr marL="742950" marR="0" lvl="1" indent="-285750">
              <a:lnSpc>
                <a:spcPct val="60000"/>
              </a:lnSpc>
              <a:spcBef>
                <a:spcPts val="0"/>
              </a:spcBef>
              <a:spcAft>
                <a:spcPts val="0"/>
              </a:spcAft>
              <a:buFont typeface="Arial"/>
              <a:buChar char="•"/>
            </a:pPr>
            <a:endParaRPr lang="en-US" sz="2600" dirty="0">
              <a:solidFill>
                <a:schemeClr val="tx1">
                  <a:lumMod val="65000"/>
                  <a:lumOff val="35000"/>
                </a:schemeClr>
              </a:solidFill>
              <a:ea typeface="Calibri"/>
            </a:endParaRPr>
          </a:p>
          <a:p>
            <a:pPr marL="742950" marR="0" lvl="1" indent="-285750">
              <a:lnSpc>
                <a:spcPct val="107000"/>
              </a:lnSpc>
              <a:spcBef>
                <a:spcPts val="0"/>
              </a:spcBef>
              <a:spcAft>
                <a:spcPts val="0"/>
              </a:spcAft>
              <a:buFont typeface="Arial"/>
              <a:buChar char="•"/>
            </a:pPr>
            <a:r>
              <a:rPr lang="en-US" sz="2600" dirty="0">
                <a:solidFill>
                  <a:schemeClr val="tx1">
                    <a:lumMod val="65000"/>
                    <a:lumOff val="35000"/>
                  </a:schemeClr>
                </a:solidFill>
                <a:ea typeface="Cambria"/>
                <a:cs typeface="Cambria"/>
              </a:rPr>
              <a:t>Types of people you interact with on a daily basis</a:t>
            </a:r>
          </a:p>
          <a:p>
            <a:pPr marL="742950" marR="0" lvl="1" indent="-285750">
              <a:lnSpc>
                <a:spcPct val="60000"/>
              </a:lnSpc>
              <a:spcBef>
                <a:spcPts val="0"/>
              </a:spcBef>
              <a:spcAft>
                <a:spcPts val="0"/>
              </a:spcAft>
              <a:buFont typeface="Arial"/>
              <a:buChar char="•"/>
            </a:pPr>
            <a:endParaRPr lang="en-US" sz="2600" dirty="0">
              <a:solidFill>
                <a:schemeClr val="tx1">
                  <a:lumMod val="65000"/>
                  <a:lumOff val="35000"/>
                </a:schemeClr>
              </a:solidFill>
              <a:ea typeface="Calibri"/>
            </a:endParaRPr>
          </a:p>
          <a:p>
            <a:pPr marL="742950" marR="0" lvl="1" indent="-285750">
              <a:lnSpc>
                <a:spcPct val="107000"/>
              </a:lnSpc>
              <a:spcBef>
                <a:spcPts val="0"/>
              </a:spcBef>
              <a:spcAft>
                <a:spcPts val="0"/>
              </a:spcAft>
              <a:buFont typeface="Arial"/>
              <a:buChar char="•"/>
            </a:pPr>
            <a:r>
              <a:rPr lang="en-US" sz="2600" dirty="0">
                <a:solidFill>
                  <a:schemeClr val="tx1">
                    <a:lumMod val="65000"/>
                    <a:lumOff val="35000"/>
                  </a:schemeClr>
                </a:solidFill>
                <a:ea typeface="Cambria"/>
                <a:cs typeface="Cambria"/>
              </a:rPr>
              <a:t>What you enjoy best about being a planner</a:t>
            </a:r>
          </a:p>
          <a:p>
            <a:pPr marL="742950" marR="0" lvl="1" indent="-285750">
              <a:lnSpc>
                <a:spcPct val="107000"/>
              </a:lnSpc>
              <a:spcBef>
                <a:spcPts val="0"/>
              </a:spcBef>
              <a:spcAft>
                <a:spcPts val="0"/>
              </a:spcAft>
              <a:buFont typeface="Arial"/>
              <a:buChar char="•"/>
            </a:pPr>
            <a:endParaRPr lang="en-US" sz="2600" dirty="0">
              <a:solidFill>
                <a:schemeClr val="tx1">
                  <a:lumMod val="65000"/>
                  <a:lumOff val="35000"/>
                </a:schemeClr>
              </a:solidFill>
              <a:ea typeface="Calibri"/>
            </a:endParaRPr>
          </a:p>
          <a:p>
            <a:pPr marL="285750" lvl="0" indent="-285750">
              <a:lnSpc>
                <a:spcPct val="60000"/>
              </a:lnSpc>
              <a:buFont typeface="Arial"/>
              <a:buChar char="•"/>
            </a:pPr>
            <a:endParaRPr lang="en-US" sz="2600" dirty="0">
              <a:solidFill>
                <a:schemeClr val="tx1">
                  <a:lumMod val="65000"/>
                  <a:lumOff val="35000"/>
                </a:schemeClr>
              </a:solidFill>
              <a:latin typeface="+mn-lt"/>
            </a:endParaRPr>
          </a:p>
          <a:p>
            <a:pPr marL="285750" lvl="0" indent="-285750">
              <a:lnSpc>
                <a:spcPct val="60000"/>
              </a:lnSpc>
              <a:buFont typeface="Arial"/>
              <a:buChar char="•"/>
            </a:pPr>
            <a:r>
              <a:rPr lang="en-US" sz="2600" dirty="0">
                <a:solidFill>
                  <a:schemeClr val="tx1">
                    <a:lumMod val="65000"/>
                    <a:lumOff val="35000"/>
                  </a:schemeClr>
                </a:solidFill>
                <a:latin typeface="+mn-lt"/>
              </a:rPr>
              <a:t>What attracted you to planning?</a:t>
            </a:r>
          </a:p>
          <a:p>
            <a:pPr marL="285750" indent="-285750">
              <a:buFont typeface="Arial"/>
              <a:buChar char="•"/>
            </a:pPr>
            <a:endParaRPr lang="en-US" sz="2600" dirty="0">
              <a:solidFill>
                <a:schemeClr val="tx1">
                  <a:lumMod val="65000"/>
                  <a:lumOff val="35000"/>
                </a:schemeClr>
              </a:solidFill>
              <a:latin typeface="+mn-lt"/>
            </a:endParaRPr>
          </a:p>
          <a:p>
            <a:pPr marL="285750" indent="-285750">
              <a:buFont typeface="Arial"/>
              <a:buChar char="•"/>
            </a:pPr>
            <a:r>
              <a:rPr lang="en-US" sz="2600" dirty="0">
                <a:solidFill>
                  <a:schemeClr val="tx1">
                    <a:lumMod val="65000"/>
                    <a:lumOff val="35000"/>
                  </a:schemeClr>
                </a:solidFill>
                <a:latin typeface="+mn-lt"/>
              </a:rPr>
              <a:t>How did you get into planning? </a:t>
            </a:r>
          </a:p>
        </p:txBody>
      </p:sp>
      <p:sp>
        <p:nvSpPr>
          <p:cNvPr id="2" name="Title 1">
            <a:extLst>
              <a:ext uri="{FF2B5EF4-FFF2-40B4-BE49-F238E27FC236}">
                <a16:creationId xmlns:a16="http://schemas.microsoft.com/office/drawing/2014/main" id="{569A27F4-37BE-4AF0-A50E-77AE8EE22A55}"/>
              </a:ext>
            </a:extLst>
          </p:cNvPr>
          <p:cNvSpPr>
            <a:spLocks noGrp="1"/>
          </p:cNvSpPr>
          <p:nvPr>
            <p:ph type="title"/>
          </p:nvPr>
        </p:nvSpPr>
        <p:spPr>
          <a:xfrm>
            <a:off x="5291825" y="501735"/>
            <a:ext cx="6724333" cy="729189"/>
          </a:xfrm>
        </p:spPr>
        <p:txBody>
          <a:bodyPr anchor="t">
            <a:noAutofit/>
          </a:bodyPr>
          <a:lstStyle/>
          <a:p>
            <a:pPr>
              <a:lnSpc>
                <a:spcPts val="5400"/>
              </a:lnSpc>
            </a:pPr>
            <a:r>
              <a:rPr lang="en-US" sz="5400" dirty="0">
                <a:solidFill>
                  <a:schemeClr val="tx1">
                    <a:lumMod val="65000"/>
                    <a:lumOff val="35000"/>
                  </a:schemeClr>
                </a:solidFill>
                <a:latin typeface="+mj-lt"/>
              </a:rPr>
              <a:t>Get to Know a Planner</a:t>
            </a:r>
          </a:p>
        </p:txBody>
      </p:sp>
      <p:sp>
        <p:nvSpPr>
          <p:cNvPr id="3" name="Rectangle 2">
            <a:extLst>
              <a:ext uri="{FF2B5EF4-FFF2-40B4-BE49-F238E27FC236}">
                <a16:creationId xmlns:a16="http://schemas.microsoft.com/office/drawing/2014/main" id="{86F2719B-37CA-2E47-BD76-4F2CF7E6F843}"/>
              </a:ext>
            </a:extLst>
          </p:cNvPr>
          <p:cNvSpPr/>
          <p:nvPr/>
        </p:nvSpPr>
        <p:spPr>
          <a:xfrm>
            <a:off x="0" y="1085850"/>
            <a:ext cx="4129088" cy="417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B4B94CC-AE51-3240-9E90-97ECA39ABEB6}"/>
              </a:ext>
            </a:extLst>
          </p:cNvPr>
          <p:cNvPicPr>
            <a:picLocks noChangeAspect="1"/>
          </p:cNvPicPr>
          <p:nvPr/>
        </p:nvPicPr>
        <p:blipFill>
          <a:blip r:embed="rId5"/>
          <a:stretch>
            <a:fillRect/>
          </a:stretch>
        </p:blipFill>
        <p:spPr>
          <a:xfrm>
            <a:off x="-44027" y="1085850"/>
            <a:ext cx="4173115" cy="4178300"/>
          </a:xfrm>
          <a:prstGeom prst="rect">
            <a:avLst/>
          </a:prstGeom>
          <a:noFill/>
        </p:spPr>
      </p:pic>
    </p:spTree>
    <p:extLst>
      <p:ext uri="{BB962C8B-B14F-4D97-AF65-F5344CB8AC3E}">
        <p14:creationId xmlns:p14="http://schemas.microsoft.com/office/powerpoint/2010/main" val="321811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0" y="1158875"/>
            <a:ext cx="5314461" cy="2114425"/>
          </a:xfrm>
          <a:prstGeom prst="rect">
            <a:avLst/>
          </a:prstGeom>
          <a:noFill/>
        </p:spPr>
        <p:txBody>
          <a:bodyPr wrap="square" rtlCol="0">
            <a:spAutoFit/>
          </a:bodyPr>
          <a:lstStyle/>
          <a:p>
            <a:pPr algn="ctr">
              <a:lnSpc>
                <a:spcPct val="80000"/>
              </a:lnSpc>
            </a:pPr>
            <a:r>
              <a:rPr lang="en-US" sz="5400" dirty="0">
                <a:latin typeface="+mj-lt"/>
              </a:rPr>
              <a:t>PROBLEM INTERSECTIONS </a:t>
            </a:r>
            <a:r>
              <a:rPr lang="en-US" sz="5400" dirty="0">
                <a:solidFill>
                  <a:schemeClr val="bg1"/>
                </a:solidFill>
                <a:latin typeface="+mj-lt"/>
              </a:rPr>
              <a:t>MAPS</a:t>
            </a:r>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86864" y="2373998"/>
            <a:ext cx="6144847" cy="2246769"/>
          </a:xfrm>
          <a:prstGeom prst="rect">
            <a:avLst/>
          </a:prstGeom>
          <a:noFill/>
        </p:spPr>
        <p:txBody>
          <a:bodyPr wrap="square" rtlCol="0">
            <a:spAutoFit/>
          </a:bodyPr>
          <a:lstStyle/>
          <a:p>
            <a:r>
              <a:rPr lang="en-US" sz="2800" i="1" dirty="0"/>
              <a:t>These depict intersections in the roadways that are in need of improvement. Those needing improvement are usually represented with a </a:t>
            </a:r>
            <a:r>
              <a:rPr lang="en-US" sz="2800" i="1" dirty="0">
                <a:solidFill>
                  <a:srgbClr val="FF0000"/>
                </a:solidFill>
              </a:rPr>
              <a:t>Red</a:t>
            </a:r>
            <a:r>
              <a:rPr lang="en-US" sz="2800" i="1" dirty="0"/>
              <a:t> dot.</a:t>
            </a:r>
            <a:r>
              <a:rPr lang="en-US" sz="2800" dirty="0"/>
              <a:t> </a:t>
            </a:r>
          </a:p>
        </p:txBody>
      </p:sp>
      <p:sp>
        <p:nvSpPr>
          <p:cNvPr id="11" name="Oval 10">
            <a:extLst>
              <a:ext uri="{FF2B5EF4-FFF2-40B4-BE49-F238E27FC236}">
                <a16:creationId xmlns:a16="http://schemas.microsoft.com/office/drawing/2014/main" id="{B843CB5B-8085-DB40-BA73-1390A86F2B10}"/>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warnin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693" y="3686420"/>
            <a:ext cx="2393670" cy="2181841"/>
          </a:xfrm>
          <a:prstGeom prst="rect">
            <a:avLst/>
          </a:prstGeom>
        </p:spPr>
      </p:pic>
    </p:spTree>
    <p:extLst>
      <p:ext uri="{BB962C8B-B14F-4D97-AF65-F5344CB8AC3E}">
        <p14:creationId xmlns:p14="http://schemas.microsoft.com/office/powerpoint/2010/main" val="153488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42100" y="1431253"/>
            <a:ext cx="4513385" cy="1791260"/>
          </a:xfrm>
          <a:prstGeom prst="rect">
            <a:avLst/>
          </a:prstGeom>
          <a:noFill/>
        </p:spPr>
        <p:txBody>
          <a:bodyPr wrap="square" rtlCol="0">
            <a:spAutoFit/>
          </a:bodyPr>
          <a:lstStyle/>
          <a:p>
            <a:pPr algn="ctr">
              <a:lnSpc>
                <a:spcPct val="80000"/>
              </a:lnSpc>
            </a:pPr>
            <a:r>
              <a:rPr lang="en-US" sz="5400" dirty="0">
                <a:latin typeface="+mj-lt"/>
              </a:rPr>
              <a:t>DEMOGRAPHIC</a:t>
            </a:r>
            <a:r>
              <a:rPr lang="en-US" sz="5400" dirty="0">
                <a:solidFill>
                  <a:schemeClr val="bg1"/>
                </a:solidFill>
                <a:latin typeface="+mj-lt"/>
              </a:rPr>
              <a:t> DATA</a:t>
            </a:r>
          </a:p>
          <a:p>
            <a:pPr algn="ctr"/>
            <a:endParaRPr lang="en-US" sz="2400" i="1" dirty="0"/>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i="1" dirty="0">
                <a:solidFill>
                  <a:schemeClr val="tx1"/>
                </a:solidFill>
              </a:rPr>
              <a:t>Common demographic data we use is population projections, ages, ethnicity, income, travel patterns, employment in specific industries. </a:t>
            </a:r>
            <a:endParaRPr lang="en-US" sz="2800" dirty="0">
              <a:solidFill>
                <a:schemeClr val="tx1"/>
              </a:solidFill>
            </a:endParaRPr>
          </a:p>
          <a:p>
            <a:pPr>
              <a:lnSpc>
                <a:spcPct val="60000"/>
              </a:lnSpc>
            </a:pPr>
            <a:r>
              <a:rPr lang="en-US" sz="2800" i="1" dirty="0">
                <a:solidFill>
                  <a:schemeClr val="tx1"/>
                </a:solidFill>
              </a:rPr>
              <a:t> </a:t>
            </a:r>
            <a:endParaRPr lang="en-US" sz="2800" dirty="0">
              <a:solidFill>
                <a:schemeClr val="tx1"/>
              </a:solidFill>
            </a:endParaRPr>
          </a:p>
          <a:p>
            <a:r>
              <a:rPr lang="en-US" sz="2800" i="1" dirty="0">
                <a:solidFill>
                  <a:schemeClr val="tx1"/>
                </a:solidFill>
              </a:rPr>
              <a:t>Population projections are the most important as they help us plan where and how communities will grow (or shrink) over the next decade or two.  Help us plan for where </a:t>
            </a:r>
            <a:r>
              <a:rPr lang="en-US" i="1" dirty="0">
                <a:solidFill>
                  <a:schemeClr val="bg1"/>
                </a:solidFill>
              </a:rPr>
              <a:t>to locate homes, schools, parks, roads, transit, etc.</a:t>
            </a:r>
            <a:endParaRPr lang="en-US" dirty="0">
              <a:solidFill>
                <a:schemeClr val="bg1"/>
              </a:solidFill>
            </a:endParaRPr>
          </a:p>
        </p:txBody>
      </p:sp>
      <p:grpSp>
        <p:nvGrpSpPr>
          <p:cNvPr id="16" name="Group 15">
            <a:extLst>
              <a:ext uri="{FF2B5EF4-FFF2-40B4-BE49-F238E27FC236}">
                <a16:creationId xmlns:a16="http://schemas.microsoft.com/office/drawing/2014/main" id="{F627F0CE-8489-BA40-8D62-9453A7D28F45}"/>
              </a:ext>
            </a:extLst>
          </p:cNvPr>
          <p:cNvGrpSpPr/>
          <p:nvPr/>
        </p:nvGrpSpPr>
        <p:grpSpPr>
          <a:xfrm>
            <a:off x="1067624" y="3510822"/>
            <a:ext cx="3035808" cy="3035808"/>
            <a:chOff x="1067624" y="3510822"/>
            <a:chExt cx="3035808" cy="3035808"/>
          </a:xfrm>
        </p:grpSpPr>
        <p:sp>
          <p:nvSpPr>
            <p:cNvPr id="12" name="Oval 11">
              <a:extLst>
                <a:ext uri="{FF2B5EF4-FFF2-40B4-BE49-F238E27FC236}">
                  <a16:creationId xmlns:a16="http://schemas.microsoft.com/office/drawing/2014/main" id="{B126FBC8-162C-884F-A317-2DC5CC5A5AC3}"/>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584CC9F-AD1C-C949-B87E-C433D22081DA}"/>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933" t="19561" r="17882" b="19229"/>
            <a:stretch/>
          </p:blipFill>
          <p:spPr>
            <a:xfrm>
              <a:off x="1266196" y="3658234"/>
              <a:ext cx="2724391" cy="2598103"/>
            </a:xfrm>
            <a:prstGeom prst="rect">
              <a:avLst/>
            </a:prstGeom>
          </p:spPr>
        </p:pic>
      </p:grpSp>
    </p:spTree>
    <p:extLst>
      <p:ext uri="{BB962C8B-B14F-4D97-AF65-F5344CB8AC3E}">
        <p14:creationId xmlns:p14="http://schemas.microsoft.com/office/powerpoint/2010/main" val="54017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5786864" y="1136064"/>
            <a:ext cx="5166481" cy="4329390"/>
          </a:xfrm>
          <a:prstGeom prst="rect">
            <a:avLst/>
          </a:prstGeom>
          <a:noFill/>
        </p:spPr>
        <p:txBody>
          <a:bodyPr wrap="square" rtlCol="0" anchor="ctr">
            <a:spAutoFit/>
          </a:bodyPr>
          <a:lstStyle/>
          <a:p>
            <a:pPr>
              <a:spcAft>
                <a:spcPts val="2000"/>
              </a:spcAft>
            </a:pPr>
            <a:r>
              <a:rPr lang="en-US" sz="2400" dirty="0">
                <a:latin typeface="Segoe UI Light" panose="020B0502040204020203" pitchFamily="34" charset="0"/>
                <a:cs typeface="Segoe UI Light" panose="020B0502040204020203" pitchFamily="34" charset="0"/>
              </a:rPr>
              <a:t>How do you think maps are used in community planning?</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businesses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what businesses go where</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nature preserves and parks go</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Plan transportation</a:t>
            </a:r>
          </a:p>
          <a:p>
            <a:pPr marL="342900" indent="-342900">
              <a:spcAft>
                <a:spcPts val="2000"/>
              </a:spcAft>
              <a:buFont typeface="Arial" panose="020B0604020202020204" pitchFamily="34" charset="0"/>
              <a:buChar char="•"/>
            </a:pPr>
            <a:r>
              <a:rPr lang="en-US" sz="2400" dirty="0">
                <a:latin typeface="Segoe UI Light" panose="020B0502040204020203" pitchFamily="34" charset="0"/>
                <a:cs typeface="Segoe UI Light" panose="020B0502040204020203" pitchFamily="34" charset="0"/>
              </a:rPr>
              <a:t>Decide where public services can go</a:t>
            </a:r>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489046" y="576618"/>
            <a:ext cx="4339988" cy="5704764"/>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r>
              <a:rPr lang="en-US" sz="6000" dirty="0">
                <a:latin typeface="Segoe UI Semilight" panose="020B0402040204020203" pitchFamily="34" charset="0"/>
                <a:cs typeface="Segoe UI Semilight" panose="020B0402040204020203" pitchFamily="34" charset="0"/>
              </a:rPr>
              <a:t>Land Use</a:t>
            </a:r>
            <a:br>
              <a:rPr lang="en-US" sz="6000" dirty="0">
                <a:latin typeface="Segoe UI Semilight" panose="020B0402040204020203" pitchFamily="34" charset="0"/>
                <a:cs typeface="Segoe UI Semilight" panose="020B0402040204020203" pitchFamily="34" charset="0"/>
              </a:rPr>
            </a:br>
            <a:r>
              <a:rPr lang="en-US" sz="6000" dirty="0">
                <a:latin typeface="Segoe UI Semilight" panose="020B0402040204020203" pitchFamily="34" charset="0"/>
                <a:cs typeface="Segoe UI Semilight" panose="020B0402040204020203" pitchFamily="34" charset="0"/>
              </a:rPr>
              <a:t>Maps</a:t>
            </a:r>
          </a:p>
        </p:txBody>
      </p:sp>
      <p:sp>
        <p:nvSpPr>
          <p:cNvPr id="2" name="TextBox 1"/>
          <p:cNvSpPr txBox="1"/>
          <p:nvPr/>
        </p:nvSpPr>
        <p:spPr>
          <a:xfrm>
            <a:off x="3781571" y="841866"/>
            <a:ext cx="184666" cy="369332"/>
          </a:xfrm>
          <a:prstGeom prst="rect">
            <a:avLst/>
          </a:prstGeom>
          <a:noFill/>
        </p:spPr>
        <p:txBody>
          <a:bodyPr wrap="none" rtlCol="0">
            <a:spAutoFit/>
          </a:bodyPr>
          <a:lstStyle/>
          <a:p>
            <a:endParaRPr lang="en-US"/>
          </a:p>
        </p:txBody>
      </p:sp>
      <p:sp>
        <p:nvSpPr>
          <p:cNvPr id="5" name="Rectangle 4"/>
          <p:cNvSpPr/>
          <p:nvPr/>
        </p:nvSpPr>
        <p:spPr>
          <a:xfrm>
            <a:off x="-195380" y="-1"/>
            <a:ext cx="5842000" cy="6994769"/>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42100" y="1670974"/>
            <a:ext cx="4513385" cy="1126462"/>
          </a:xfrm>
          <a:prstGeom prst="rect">
            <a:avLst/>
          </a:prstGeom>
          <a:noFill/>
        </p:spPr>
        <p:txBody>
          <a:bodyPr wrap="square" rtlCol="0">
            <a:spAutoFit/>
          </a:bodyPr>
          <a:lstStyle/>
          <a:p>
            <a:pPr algn="ctr">
              <a:lnSpc>
                <a:spcPct val="80000"/>
              </a:lnSpc>
            </a:pPr>
            <a:r>
              <a:rPr lang="en-US" sz="5400" dirty="0">
                <a:solidFill>
                  <a:schemeClr val="bg1"/>
                </a:solidFill>
                <a:latin typeface="+mj-lt"/>
              </a:rPr>
              <a:t>SURVEYS</a:t>
            </a:r>
          </a:p>
          <a:p>
            <a:pPr algn="ctr"/>
            <a:endParaRPr lang="en-US" sz="2400" i="1" dirty="0"/>
          </a:p>
        </p:txBody>
      </p:sp>
      <p:sp>
        <p:nvSpPr>
          <p:cNvPr id="3" name="Rectangle 2"/>
          <p:cNvSpPr/>
          <p:nvPr/>
        </p:nvSpPr>
        <p:spPr>
          <a:xfrm>
            <a:off x="5607538" y="2"/>
            <a:ext cx="6584462" cy="68579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i="1" dirty="0">
                <a:solidFill>
                  <a:schemeClr val="tx1"/>
                </a:solidFill>
              </a:rPr>
              <a:t>There are many types of surveys and formats for their distribution. They pose simple questions to gather data that can be used to indicate needs, opinions, and even evaluate. They can be used, for example, in deciding </a:t>
            </a:r>
            <a:r>
              <a:rPr lang="en-US" i="1" dirty="0">
                <a:solidFill>
                  <a:schemeClr val="bg1"/>
                </a:solidFill>
              </a:rPr>
              <a:t>whether a community is willing to finance a project.</a:t>
            </a:r>
            <a:r>
              <a:rPr lang="en-US" dirty="0">
                <a:solidFill>
                  <a:schemeClr val="bg1"/>
                </a:solidFill>
              </a:rPr>
              <a:t> </a:t>
            </a:r>
          </a:p>
        </p:txBody>
      </p:sp>
      <p:grpSp>
        <p:nvGrpSpPr>
          <p:cNvPr id="13" name="Group 12">
            <a:extLst>
              <a:ext uri="{FF2B5EF4-FFF2-40B4-BE49-F238E27FC236}">
                <a16:creationId xmlns:a16="http://schemas.microsoft.com/office/drawing/2014/main" id="{C7CC6BAC-E897-1647-BDD1-47B7DD1540F3}"/>
              </a:ext>
            </a:extLst>
          </p:cNvPr>
          <p:cNvGrpSpPr/>
          <p:nvPr/>
        </p:nvGrpSpPr>
        <p:grpSpPr>
          <a:xfrm>
            <a:off x="1067624" y="3510822"/>
            <a:ext cx="3035808" cy="3035808"/>
            <a:chOff x="1067624" y="3510822"/>
            <a:chExt cx="3035808" cy="3035808"/>
          </a:xfrm>
        </p:grpSpPr>
        <p:sp>
          <p:nvSpPr>
            <p:cNvPr id="10" name="Oval 9">
              <a:extLst>
                <a:ext uri="{FF2B5EF4-FFF2-40B4-BE49-F238E27FC236}">
                  <a16:creationId xmlns:a16="http://schemas.microsoft.com/office/drawing/2014/main" id="{BA083523-6D44-7B4E-84DD-39A0DF70D78A}"/>
                </a:ext>
              </a:extLst>
            </p:cNvPr>
            <p:cNvSpPr>
              <a:spLocks/>
            </p:cNvSpPr>
            <p:nvPr/>
          </p:nvSpPr>
          <p:spPr>
            <a:xfrm>
              <a:off x="1067624" y="3510822"/>
              <a:ext cx="3035808" cy="30358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F7FA604-7F62-C642-A64A-5C28C18E3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2466" y="3927996"/>
              <a:ext cx="1700027" cy="2180396"/>
            </a:xfrm>
            <a:prstGeom prst="rect">
              <a:avLst/>
            </a:prstGeom>
          </p:spPr>
        </p:pic>
      </p:grpSp>
    </p:spTree>
    <p:extLst>
      <p:ext uri="{BB962C8B-B14F-4D97-AF65-F5344CB8AC3E}">
        <p14:creationId xmlns:p14="http://schemas.microsoft.com/office/powerpoint/2010/main" val="191380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28" y="-329907"/>
            <a:ext cx="11073280" cy="7389569"/>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0038" y="450605"/>
            <a:ext cx="4492625" cy="3748719"/>
          </a:xfrm>
          <a:prstGeom prst="rect">
            <a:avLst/>
          </a:prstGeom>
          <a:noFill/>
        </p:spPr>
        <p:txBody>
          <a:bodyPr wrap="square" rtlCol="0">
            <a:spAutoFit/>
          </a:bodyPr>
          <a:lstStyle/>
          <a:p>
            <a:pPr algn="ctr">
              <a:lnSpc>
                <a:spcPct val="90000"/>
              </a:lnSpc>
            </a:pPr>
            <a:r>
              <a:rPr lang="en-US" sz="3800" dirty="0">
                <a:solidFill>
                  <a:schemeClr val="bg1"/>
                </a:solidFill>
                <a:cs typeface="Segoe UI Semilight" panose="020B0402040204020203" pitchFamily="34" charset="0"/>
              </a:rPr>
              <a:t>PLANNING PROCESS</a:t>
            </a:r>
          </a:p>
          <a:p>
            <a:pPr algn="ctr">
              <a:lnSpc>
                <a:spcPct val="60000"/>
              </a:lnSpc>
            </a:pPr>
            <a:endParaRPr lang="en-US" sz="3600" dirty="0">
              <a:solidFill>
                <a:schemeClr val="bg1"/>
              </a:solidFill>
              <a:cs typeface="Segoe UI Semilight" panose="020B0402040204020203" pitchFamily="34" charset="0"/>
            </a:endParaRPr>
          </a:p>
          <a:p>
            <a:pPr algn="ctr">
              <a:lnSpc>
                <a:spcPct val="60000"/>
              </a:lnSpc>
            </a:pPr>
            <a:r>
              <a:rPr lang="en-US" sz="3600" dirty="0">
                <a:solidFill>
                  <a:schemeClr val="bg1"/>
                </a:solidFill>
                <a:cs typeface="Segoe UI Semilight" panose="020B0402040204020203" pitchFamily="34" charset="0"/>
              </a:rPr>
              <a:t>Step 1: </a:t>
            </a:r>
          </a:p>
          <a:p>
            <a:pPr algn="ctr">
              <a:lnSpc>
                <a:spcPct val="90000"/>
              </a:lnSpc>
            </a:pPr>
            <a:r>
              <a:rPr lang="en-US" sz="3600" dirty="0">
                <a:solidFill>
                  <a:schemeClr val="bg1"/>
                </a:solidFill>
                <a:latin typeface="+mj-lt"/>
                <a:cs typeface="Segoe UI Semilight" panose="020B0402040204020203" pitchFamily="34" charset="0"/>
              </a:rPr>
              <a:t>COLLECT DATA</a:t>
            </a:r>
          </a:p>
          <a:p>
            <a:pPr algn="ctr"/>
            <a:r>
              <a:rPr lang="en-US" sz="3600" dirty="0">
                <a:solidFill>
                  <a:schemeClr val="bg1"/>
                </a:solidFill>
                <a:cs typeface="Segoe UI Semilight" panose="020B0402040204020203" pitchFamily="34" charset="0"/>
              </a:rPr>
              <a:t>Step 2: </a:t>
            </a:r>
          </a:p>
          <a:p>
            <a:pPr algn="ctr">
              <a:lnSpc>
                <a:spcPct val="90000"/>
              </a:lnSpc>
            </a:pPr>
            <a:r>
              <a:rPr lang="en-US" sz="3600" dirty="0">
                <a:solidFill>
                  <a:srgbClr val="1A836B"/>
                </a:solidFill>
                <a:latin typeface="+mj-lt"/>
                <a:cs typeface="Segoe UI Semilight" panose="020B0402040204020203" pitchFamily="34" charset="0"/>
              </a:rPr>
              <a:t>ANALYZE</a:t>
            </a:r>
            <a:endParaRPr lang="en-US" sz="3600" dirty="0">
              <a:solidFill>
                <a:srgbClr val="1A836B"/>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pic>
        <p:nvPicPr>
          <p:cNvPr id="9" name="Picture 8"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1311651"/>
            <a:ext cx="376157" cy="342057"/>
          </a:xfrm>
          <a:prstGeom prst="rect">
            <a:avLst/>
          </a:prstGeom>
        </p:spPr>
      </p:pic>
    </p:spTree>
    <p:extLst>
      <p:ext uri="{BB962C8B-B14F-4D97-AF65-F5344CB8AC3E}">
        <p14:creationId xmlns:p14="http://schemas.microsoft.com/office/powerpoint/2010/main" val="350996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28" y="-329907"/>
            <a:ext cx="11073280" cy="7389569"/>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1000" y="450605"/>
            <a:ext cx="4032250" cy="6383285"/>
          </a:xfrm>
          <a:prstGeom prst="rect">
            <a:avLst/>
          </a:prstGeom>
          <a:noFill/>
        </p:spPr>
        <p:txBody>
          <a:bodyPr wrap="square" rtlCol="0">
            <a:spAutoFit/>
          </a:bodyPr>
          <a:lstStyle/>
          <a:p>
            <a:pPr algn="ctr">
              <a:lnSpc>
                <a:spcPct val="80000"/>
              </a:lnSpc>
            </a:pPr>
            <a:r>
              <a:rPr lang="en-US" sz="5800" dirty="0">
                <a:solidFill>
                  <a:srgbClr val="1A836B"/>
                </a:solidFill>
                <a:latin typeface="+mj-lt"/>
              </a:rPr>
              <a:t>ANALYZE</a:t>
            </a:r>
          </a:p>
          <a:p>
            <a:pPr lvl="0">
              <a:lnSpc>
                <a:spcPct val="70000"/>
              </a:lnSpc>
            </a:pPr>
            <a:endParaRPr lang="en-US" sz="2400" i="1" dirty="0"/>
          </a:p>
          <a:p>
            <a:pPr marL="342900" lvl="0" indent="-342900">
              <a:buFont typeface="Arial"/>
              <a:buChar char="•"/>
            </a:pPr>
            <a:r>
              <a:rPr lang="en-US" sz="2400" dirty="0">
                <a:solidFill>
                  <a:schemeClr val="bg1"/>
                </a:solidFill>
              </a:rPr>
              <a:t>Analyze the data that you’ve collected.</a:t>
            </a:r>
          </a:p>
          <a:p>
            <a:pPr marL="342900" lvl="0" indent="-342900">
              <a:lnSpc>
                <a:spcPct val="50000"/>
              </a:lnSpc>
              <a:buFont typeface="Arial"/>
              <a:buChar char="•"/>
            </a:pPr>
            <a:endParaRPr lang="en-US" sz="2400" dirty="0">
              <a:solidFill>
                <a:schemeClr val="bg1"/>
              </a:solidFill>
            </a:endParaRPr>
          </a:p>
          <a:p>
            <a:pPr marL="342900" lvl="0" indent="-342900">
              <a:buFont typeface="Arial"/>
              <a:buChar char="•"/>
            </a:pPr>
            <a:r>
              <a:rPr lang="en-US" sz="2400" dirty="0">
                <a:solidFill>
                  <a:schemeClr val="bg1"/>
                </a:solidFill>
              </a:rPr>
              <a:t>Collaborate with different stakeholders to find out what the data are telling you about the problem</a:t>
            </a:r>
          </a:p>
          <a:p>
            <a:pPr marL="342900" lvl="0" indent="-342900">
              <a:lnSpc>
                <a:spcPct val="50000"/>
              </a:lnSpc>
              <a:buFont typeface="Arial"/>
              <a:buChar char="•"/>
            </a:pPr>
            <a:endParaRPr lang="en-US" sz="2400" dirty="0">
              <a:solidFill>
                <a:schemeClr val="bg1"/>
              </a:solidFill>
            </a:endParaRPr>
          </a:p>
          <a:p>
            <a:pPr marL="342900" indent="-342900">
              <a:buFont typeface="Arial"/>
              <a:buChar char="•"/>
            </a:pPr>
            <a:r>
              <a:rPr lang="en-US" sz="2400" dirty="0">
                <a:solidFill>
                  <a:schemeClr val="bg1"/>
                </a:solidFill>
              </a:rPr>
              <a:t>Use the maps and other data available to figure what the problem is and start getting an idea of what to do about it</a:t>
            </a:r>
            <a:r>
              <a:rPr lang="en-US" sz="2400" dirty="0"/>
              <a:t>. </a:t>
            </a:r>
            <a:endParaRPr lang="en-US" sz="2400" dirty="0">
              <a:solidFill>
                <a:schemeClr val="bg1"/>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spTree>
    <p:extLst>
      <p:ext uri="{BB962C8B-B14F-4D97-AF65-F5344CB8AC3E}">
        <p14:creationId xmlns:p14="http://schemas.microsoft.com/office/powerpoint/2010/main" val="164953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128" y="-469091"/>
            <a:ext cx="11073280" cy="7382186"/>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0038" y="450605"/>
            <a:ext cx="4492625" cy="5272213"/>
          </a:xfrm>
          <a:prstGeom prst="rect">
            <a:avLst/>
          </a:prstGeom>
          <a:noFill/>
        </p:spPr>
        <p:txBody>
          <a:bodyPr wrap="square" rtlCol="0">
            <a:spAutoFit/>
          </a:bodyPr>
          <a:lstStyle/>
          <a:p>
            <a:pPr algn="ctr">
              <a:lnSpc>
                <a:spcPct val="90000"/>
              </a:lnSpc>
            </a:pPr>
            <a:r>
              <a:rPr lang="en-US" sz="3800" dirty="0">
                <a:solidFill>
                  <a:schemeClr val="bg1"/>
                </a:solidFill>
                <a:cs typeface="Segoe UI Semilight" panose="020B0402040204020203" pitchFamily="34" charset="0"/>
              </a:rPr>
              <a:t>PLANNING PROCESS</a:t>
            </a:r>
          </a:p>
          <a:p>
            <a:pPr algn="ctr">
              <a:lnSpc>
                <a:spcPct val="60000"/>
              </a:lnSpc>
            </a:pPr>
            <a:endParaRPr lang="en-US" sz="3600" dirty="0">
              <a:solidFill>
                <a:schemeClr val="bg1"/>
              </a:solidFill>
              <a:cs typeface="Segoe UI Semilight" panose="020B0402040204020203" pitchFamily="34" charset="0"/>
            </a:endParaRPr>
          </a:p>
          <a:p>
            <a:pPr algn="ctr">
              <a:lnSpc>
                <a:spcPct val="60000"/>
              </a:lnSpc>
            </a:pPr>
            <a:r>
              <a:rPr lang="en-US" sz="3600" dirty="0">
                <a:solidFill>
                  <a:schemeClr val="bg1"/>
                </a:solidFill>
                <a:cs typeface="Segoe UI Semilight" panose="020B0402040204020203" pitchFamily="34" charset="0"/>
              </a:rPr>
              <a:t>Step 1: </a:t>
            </a:r>
          </a:p>
          <a:p>
            <a:pPr algn="ctr">
              <a:lnSpc>
                <a:spcPct val="90000"/>
              </a:lnSpc>
            </a:pPr>
            <a:r>
              <a:rPr lang="en-US" sz="3600" dirty="0">
                <a:solidFill>
                  <a:schemeClr val="bg1"/>
                </a:solidFill>
                <a:latin typeface="+mj-lt"/>
                <a:cs typeface="Segoe UI Semilight" panose="020B0402040204020203" pitchFamily="34" charset="0"/>
              </a:rPr>
              <a:t>COLLECT DATA</a:t>
            </a:r>
          </a:p>
          <a:p>
            <a:pPr algn="ctr"/>
            <a:r>
              <a:rPr lang="en-US" sz="3600" dirty="0">
                <a:solidFill>
                  <a:schemeClr val="bg1"/>
                </a:solidFill>
                <a:cs typeface="Segoe UI Semilight" panose="020B0402040204020203" pitchFamily="34" charset="0"/>
              </a:rPr>
              <a:t>Step 2: </a:t>
            </a:r>
          </a:p>
          <a:p>
            <a:pPr algn="ctr">
              <a:lnSpc>
                <a:spcPct val="90000"/>
              </a:lnSpc>
            </a:pPr>
            <a:r>
              <a:rPr lang="en-US" sz="3600" dirty="0">
                <a:solidFill>
                  <a:schemeClr val="bg1"/>
                </a:solidFill>
                <a:latin typeface="+mj-lt"/>
                <a:cs typeface="Segoe UI Semilight" panose="020B0402040204020203" pitchFamily="34" charset="0"/>
              </a:rPr>
              <a:t>ANALYZE</a:t>
            </a:r>
          </a:p>
          <a:p>
            <a:pPr algn="ctr"/>
            <a:r>
              <a:rPr lang="en-US" sz="3600" dirty="0">
                <a:solidFill>
                  <a:schemeClr val="bg1"/>
                </a:solidFill>
                <a:cs typeface="Segoe UI Semilight" panose="020B0402040204020203" pitchFamily="34" charset="0"/>
              </a:rPr>
              <a:t>Step 3: </a:t>
            </a:r>
          </a:p>
          <a:p>
            <a:pPr algn="ctr">
              <a:lnSpc>
                <a:spcPct val="90000"/>
              </a:lnSpc>
            </a:pPr>
            <a:r>
              <a:rPr lang="en-US" sz="3600" dirty="0">
                <a:solidFill>
                  <a:srgbClr val="1A836B"/>
                </a:solidFill>
                <a:latin typeface="+mj-lt"/>
                <a:cs typeface="Segoe UI Semilight" panose="020B0402040204020203" pitchFamily="34" charset="0"/>
              </a:rPr>
              <a:t>SET GOALS</a:t>
            </a:r>
            <a:endParaRPr lang="en-US" sz="3600" dirty="0">
              <a:solidFill>
                <a:srgbClr val="1A836B"/>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pic>
        <p:nvPicPr>
          <p:cNvPr id="9" name="Picture 8"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1295776"/>
            <a:ext cx="376157" cy="342057"/>
          </a:xfrm>
          <a:prstGeom prst="rect">
            <a:avLst/>
          </a:prstGeom>
        </p:spPr>
      </p:pic>
      <p:pic>
        <p:nvPicPr>
          <p:cNvPr id="7" name="Picture 6"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2290887"/>
            <a:ext cx="376157" cy="342057"/>
          </a:xfrm>
          <a:prstGeom prst="rect">
            <a:avLst/>
          </a:prstGeom>
        </p:spPr>
      </p:pic>
    </p:spTree>
    <p:extLst>
      <p:ext uri="{BB962C8B-B14F-4D97-AF65-F5344CB8AC3E}">
        <p14:creationId xmlns:p14="http://schemas.microsoft.com/office/powerpoint/2010/main" val="353668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28" y="-326216"/>
            <a:ext cx="11073280" cy="7382186"/>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0999" y="450605"/>
            <a:ext cx="4176713" cy="6567952"/>
          </a:xfrm>
          <a:prstGeom prst="rect">
            <a:avLst/>
          </a:prstGeom>
          <a:noFill/>
        </p:spPr>
        <p:txBody>
          <a:bodyPr wrap="square" rtlCol="0">
            <a:spAutoFit/>
          </a:bodyPr>
          <a:lstStyle/>
          <a:p>
            <a:pPr algn="ctr">
              <a:lnSpc>
                <a:spcPct val="80000"/>
              </a:lnSpc>
            </a:pPr>
            <a:r>
              <a:rPr lang="en-US" sz="5800" dirty="0">
                <a:solidFill>
                  <a:srgbClr val="1A836B"/>
                </a:solidFill>
                <a:latin typeface="+mj-lt"/>
              </a:rPr>
              <a:t>SET GOALS</a:t>
            </a:r>
          </a:p>
          <a:p>
            <a:pPr lvl="0">
              <a:lnSpc>
                <a:spcPct val="70000"/>
              </a:lnSpc>
            </a:pPr>
            <a:endParaRPr lang="en-US" sz="2400" i="1" dirty="0"/>
          </a:p>
          <a:p>
            <a:pPr marL="342900" lvl="0" indent="-342900">
              <a:buFont typeface="Arial"/>
              <a:buChar char="•"/>
            </a:pPr>
            <a:r>
              <a:rPr lang="en-US" sz="2400" dirty="0">
                <a:solidFill>
                  <a:srgbClr val="FFFFFF"/>
                </a:solidFill>
              </a:rPr>
              <a:t>Based on your analysis and understanding of the problem, think of goals (2-3). </a:t>
            </a:r>
          </a:p>
          <a:p>
            <a:pPr marL="342900" lvl="0" indent="-342900">
              <a:lnSpc>
                <a:spcPct val="50000"/>
              </a:lnSpc>
              <a:buFont typeface="Arial"/>
              <a:buChar char="•"/>
            </a:pPr>
            <a:endParaRPr lang="en-US" sz="2400" dirty="0">
              <a:solidFill>
                <a:srgbClr val="FFFFFF"/>
              </a:solidFill>
            </a:endParaRPr>
          </a:p>
          <a:p>
            <a:pPr marL="342900" lvl="0" indent="-342900">
              <a:buFont typeface="Arial"/>
              <a:buChar char="•"/>
            </a:pPr>
            <a:r>
              <a:rPr lang="en-US" sz="2400" dirty="0">
                <a:solidFill>
                  <a:srgbClr val="FFFFFF"/>
                </a:solidFill>
              </a:rPr>
              <a:t>Talk among the other stakeholders (using your role play cards as a guide) to develop them.</a:t>
            </a:r>
          </a:p>
          <a:p>
            <a:pPr marL="342900" lvl="0" indent="-342900">
              <a:lnSpc>
                <a:spcPct val="50000"/>
              </a:lnSpc>
              <a:buFont typeface="Arial"/>
              <a:buChar char="•"/>
            </a:pPr>
            <a:endParaRPr lang="en-US" sz="2400" dirty="0">
              <a:solidFill>
                <a:srgbClr val="FFFFFF"/>
              </a:solidFill>
            </a:endParaRPr>
          </a:p>
          <a:p>
            <a:pPr marL="342900" lvl="0" indent="-342900">
              <a:buFont typeface="Arial"/>
              <a:buChar char="•"/>
            </a:pPr>
            <a:r>
              <a:rPr lang="en-US" sz="2400" dirty="0">
                <a:solidFill>
                  <a:srgbClr val="FFFFFF"/>
                </a:solidFill>
              </a:rPr>
              <a:t>What do you want to happen?</a:t>
            </a:r>
          </a:p>
          <a:p>
            <a:pPr marL="342900" lvl="0" indent="-342900">
              <a:lnSpc>
                <a:spcPct val="50000"/>
              </a:lnSpc>
              <a:buFont typeface="Arial"/>
              <a:buChar char="•"/>
            </a:pPr>
            <a:endParaRPr lang="en-US" sz="2400" dirty="0">
              <a:solidFill>
                <a:srgbClr val="FFFFFF"/>
              </a:solidFill>
            </a:endParaRPr>
          </a:p>
          <a:p>
            <a:pPr marL="342900" indent="-342900">
              <a:buFont typeface="Arial"/>
              <a:buChar char="•"/>
            </a:pPr>
            <a:r>
              <a:rPr lang="en-US" sz="2400" dirty="0">
                <a:solidFill>
                  <a:srgbClr val="FFFFFF"/>
                </a:solidFill>
              </a:rPr>
              <a:t>What are some milestones towards that vision?  </a:t>
            </a:r>
            <a:endParaRPr lang="en-US" sz="2400" dirty="0">
              <a:solidFill>
                <a:srgbClr val="FFFFFF"/>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spTree>
    <p:extLst>
      <p:ext uri="{BB962C8B-B14F-4D97-AF65-F5344CB8AC3E}">
        <p14:creationId xmlns:p14="http://schemas.microsoft.com/office/powerpoint/2010/main" val="2949159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528" y="-316691"/>
            <a:ext cx="11073279" cy="7382186"/>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0038" y="450605"/>
            <a:ext cx="4492625" cy="6823406"/>
          </a:xfrm>
          <a:prstGeom prst="rect">
            <a:avLst/>
          </a:prstGeom>
          <a:noFill/>
        </p:spPr>
        <p:txBody>
          <a:bodyPr wrap="square" rtlCol="0">
            <a:spAutoFit/>
          </a:bodyPr>
          <a:lstStyle/>
          <a:p>
            <a:pPr algn="ctr">
              <a:lnSpc>
                <a:spcPct val="90000"/>
              </a:lnSpc>
            </a:pPr>
            <a:r>
              <a:rPr lang="en-US" sz="3800" dirty="0">
                <a:solidFill>
                  <a:schemeClr val="bg1"/>
                </a:solidFill>
                <a:cs typeface="Segoe UI Semilight" panose="020B0402040204020203" pitchFamily="34" charset="0"/>
              </a:rPr>
              <a:t>PLANNING PROCESS</a:t>
            </a:r>
          </a:p>
          <a:p>
            <a:pPr algn="ctr">
              <a:lnSpc>
                <a:spcPct val="60000"/>
              </a:lnSpc>
            </a:pPr>
            <a:endParaRPr lang="en-US" sz="3600" dirty="0">
              <a:solidFill>
                <a:schemeClr val="bg1"/>
              </a:solidFill>
              <a:cs typeface="Segoe UI Semilight" panose="020B0402040204020203" pitchFamily="34" charset="0"/>
            </a:endParaRPr>
          </a:p>
          <a:p>
            <a:pPr algn="ctr">
              <a:lnSpc>
                <a:spcPct val="60000"/>
              </a:lnSpc>
            </a:pPr>
            <a:r>
              <a:rPr lang="en-US" sz="3600" dirty="0">
                <a:solidFill>
                  <a:schemeClr val="bg1"/>
                </a:solidFill>
                <a:cs typeface="Segoe UI Semilight" panose="020B0402040204020203" pitchFamily="34" charset="0"/>
              </a:rPr>
              <a:t>Step 1: </a:t>
            </a:r>
          </a:p>
          <a:p>
            <a:pPr algn="ctr">
              <a:lnSpc>
                <a:spcPct val="90000"/>
              </a:lnSpc>
            </a:pPr>
            <a:r>
              <a:rPr lang="en-US" sz="3600" dirty="0">
                <a:solidFill>
                  <a:schemeClr val="bg1"/>
                </a:solidFill>
                <a:latin typeface="+mj-lt"/>
                <a:cs typeface="Segoe UI Semilight" panose="020B0402040204020203" pitchFamily="34" charset="0"/>
              </a:rPr>
              <a:t>COLLECT DATA</a:t>
            </a:r>
          </a:p>
          <a:p>
            <a:pPr algn="ctr"/>
            <a:r>
              <a:rPr lang="en-US" sz="3600" dirty="0">
                <a:solidFill>
                  <a:schemeClr val="bg1"/>
                </a:solidFill>
                <a:cs typeface="Segoe UI Semilight" panose="020B0402040204020203" pitchFamily="34" charset="0"/>
              </a:rPr>
              <a:t>Step 2: </a:t>
            </a:r>
          </a:p>
          <a:p>
            <a:pPr algn="ctr">
              <a:lnSpc>
                <a:spcPct val="90000"/>
              </a:lnSpc>
            </a:pPr>
            <a:r>
              <a:rPr lang="en-US" sz="3600" dirty="0">
                <a:solidFill>
                  <a:schemeClr val="bg1"/>
                </a:solidFill>
                <a:latin typeface="+mj-lt"/>
                <a:cs typeface="Segoe UI Semilight" panose="020B0402040204020203" pitchFamily="34" charset="0"/>
              </a:rPr>
              <a:t>ANALYZE</a:t>
            </a:r>
          </a:p>
          <a:p>
            <a:pPr algn="ctr"/>
            <a:r>
              <a:rPr lang="en-US" sz="3600" dirty="0">
                <a:solidFill>
                  <a:schemeClr val="bg1"/>
                </a:solidFill>
                <a:cs typeface="Segoe UI Semilight" panose="020B0402040204020203" pitchFamily="34" charset="0"/>
              </a:rPr>
              <a:t>Step 3: </a:t>
            </a:r>
          </a:p>
          <a:p>
            <a:pPr algn="ctr">
              <a:lnSpc>
                <a:spcPct val="90000"/>
              </a:lnSpc>
            </a:pPr>
            <a:r>
              <a:rPr lang="en-US" sz="3600" dirty="0">
                <a:solidFill>
                  <a:srgbClr val="FFFFFF"/>
                </a:solidFill>
                <a:latin typeface="+mj-lt"/>
                <a:cs typeface="Segoe UI Semilight" panose="020B0402040204020203" pitchFamily="34" charset="0"/>
              </a:rPr>
              <a:t>SET GOALS</a:t>
            </a:r>
          </a:p>
          <a:p>
            <a:pPr algn="ctr"/>
            <a:r>
              <a:rPr lang="en-US" sz="3600" dirty="0">
                <a:solidFill>
                  <a:schemeClr val="bg1"/>
                </a:solidFill>
                <a:cs typeface="Segoe UI Semilight" panose="020B0402040204020203" pitchFamily="34" charset="0"/>
              </a:rPr>
              <a:t>Step 4: </a:t>
            </a:r>
          </a:p>
          <a:p>
            <a:pPr algn="ctr">
              <a:lnSpc>
                <a:spcPct val="90000"/>
              </a:lnSpc>
            </a:pPr>
            <a:r>
              <a:rPr lang="en-US" sz="3600" dirty="0">
                <a:solidFill>
                  <a:srgbClr val="1A836B"/>
                </a:solidFill>
                <a:latin typeface="+mj-lt"/>
                <a:cs typeface="Segoe UI Semilight" panose="020B0402040204020203" pitchFamily="34" charset="0"/>
              </a:rPr>
              <a:t>GENERATE CHOICES</a:t>
            </a:r>
            <a:endParaRPr lang="en-US" sz="3600" dirty="0">
              <a:solidFill>
                <a:srgbClr val="1A836B"/>
              </a:solidFill>
              <a:latin typeface="+mj-lt"/>
            </a:endParaRPr>
          </a:p>
          <a:p>
            <a:pPr algn="ctr">
              <a:lnSpc>
                <a:spcPct val="90000"/>
              </a:lnSpc>
            </a:pPr>
            <a:endParaRPr lang="en-US" sz="3600" dirty="0">
              <a:solidFill>
                <a:srgbClr val="FFFFFF"/>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pic>
        <p:nvPicPr>
          <p:cNvPr id="9" name="Picture 8"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1295776"/>
            <a:ext cx="376157" cy="342057"/>
          </a:xfrm>
          <a:prstGeom prst="rect">
            <a:avLst/>
          </a:prstGeom>
        </p:spPr>
      </p:pic>
      <p:pic>
        <p:nvPicPr>
          <p:cNvPr id="7" name="Picture 6"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2290887"/>
            <a:ext cx="376157" cy="342057"/>
          </a:xfrm>
          <a:prstGeom prst="rect">
            <a:avLst/>
          </a:prstGeom>
        </p:spPr>
      </p:pic>
      <p:pic>
        <p:nvPicPr>
          <p:cNvPr id="8" name="Picture 7"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3322762"/>
            <a:ext cx="376157" cy="342057"/>
          </a:xfrm>
          <a:prstGeom prst="rect">
            <a:avLst/>
          </a:prstGeom>
        </p:spPr>
      </p:pic>
    </p:spTree>
    <p:extLst>
      <p:ext uri="{BB962C8B-B14F-4D97-AF65-F5344CB8AC3E}">
        <p14:creationId xmlns:p14="http://schemas.microsoft.com/office/powerpoint/2010/main" val="341250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28" y="-326216"/>
            <a:ext cx="11073280" cy="7382186"/>
          </a:xfrm>
          <a:prstGeom prst="rect">
            <a:avLst/>
          </a:prstGeom>
        </p:spPr>
      </p:pic>
      <p:sp>
        <p:nvSpPr>
          <p:cNvPr id="3" name="Rectangle 2"/>
          <p:cNvSpPr/>
          <p:nvPr/>
        </p:nvSpPr>
        <p:spPr>
          <a:xfrm>
            <a:off x="0" y="-136769"/>
            <a:ext cx="5461000"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1000" y="196605"/>
            <a:ext cx="4597400" cy="6857260"/>
          </a:xfrm>
          <a:prstGeom prst="rect">
            <a:avLst/>
          </a:prstGeom>
          <a:noFill/>
        </p:spPr>
        <p:txBody>
          <a:bodyPr wrap="square" rtlCol="0">
            <a:spAutoFit/>
          </a:bodyPr>
          <a:lstStyle/>
          <a:p>
            <a:pPr algn="ctr">
              <a:lnSpc>
                <a:spcPct val="80000"/>
              </a:lnSpc>
            </a:pPr>
            <a:r>
              <a:rPr lang="en-US" sz="5800" dirty="0">
                <a:solidFill>
                  <a:srgbClr val="1A836B"/>
                </a:solidFill>
              </a:rPr>
              <a:t>GENERATE CHOICES</a:t>
            </a:r>
          </a:p>
          <a:p>
            <a:pPr lvl="0">
              <a:lnSpc>
                <a:spcPct val="50000"/>
              </a:lnSpc>
            </a:pPr>
            <a:endParaRPr lang="en-US" sz="2400" i="1" dirty="0"/>
          </a:p>
          <a:p>
            <a:pPr marL="342900" lvl="0" indent="-342900">
              <a:buFont typeface="Arial"/>
              <a:buChar char="•"/>
            </a:pPr>
            <a:r>
              <a:rPr lang="en-US" sz="2400" dirty="0">
                <a:solidFill>
                  <a:schemeClr val="bg1"/>
                </a:solidFill>
              </a:rPr>
              <a:t>Talk among the other stakeholders (using your role play cards as a guide) to develop some choices based on your goals (1-3).</a:t>
            </a:r>
          </a:p>
          <a:p>
            <a:pPr marL="342900" lvl="0" indent="-342900">
              <a:buFont typeface="Arial"/>
              <a:buChar char="•"/>
            </a:pPr>
            <a:r>
              <a:rPr lang="en-US" sz="2400" dirty="0">
                <a:solidFill>
                  <a:schemeClr val="bg1"/>
                </a:solidFill>
              </a:rPr>
              <a:t>You all have different views and objectives so it’s okay to have different options at this point.</a:t>
            </a:r>
          </a:p>
          <a:p>
            <a:pPr marL="342900" indent="-342900">
              <a:buFont typeface="Arial"/>
              <a:buChar char="•"/>
            </a:pPr>
            <a:r>
              <a:rPr lang="en-US" sz="2400" dirty="0">
                <a:solidFill>
                  <a:schemeClr val="bg1"/>
                </a:solidFill>
              </a:rPr>
              <a:t>Be creative! In this role play, you are not limited by current technologies or practicality but try and have at least one option that is doable. </a:t>
            </a:r>
            <a:endParaRPr lang="en-US" sz="4400" dirty="0">
              <a:solidFill>
                <a:schemeClr val="bg1"/>
              </a:solidFill>
              <a:latin typeface="+mj-lt"/>
            </a:endParaRPr>
          </a:p>
          <a:p>
            <a:endParaRPr lang="en-US" dirty="0">
              <a:latin typeface="Segoe light"/>
              <a:cs typeface="Segoe light"/>
            </a:endParaRPr>
          </a:p>
        </p:txBody>
      </p:sp>
    </p:spTree>
    <p:extLst>
      <p:ext uri="{BB962C8B-B14F-4D97-AF65-F5344CB8AC3E}">
        <p14:creationId xmlns:p14="http://schemas.microsoft.com/office/powerpoint/2010/main" val="288467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528" y="-316691"/>
            <a:ext cx="11073279" cy="7382186"/>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0038" y="235687"/>
            <a:ext cx="4695337" cy="8374600"/>
          </a:xfrm>
          <a:prstGeom prst="rect">
            <a:avLst/>
          </a:prstGeom>
          <a:noFill/>
        </p:spPr>
        <p:txBody>
          <a:bodyPr wrap="square" rtlCol="0">
            <a:spAutoFit/>
          </a:bodyPr>
          <a:lstStyle/>
          <a:p>
            <a:pPr algn="ctr">
              <a:lnSpc>
                <a:spcPct val="90000"/>
              </a:lnSpc>
            </a:pPr>
            <a:r>
              <a:rPr lang="en-US" sz="3800" dirty="0">
                <a:solidFill>
                  <a:schemeClr val="bg1"/>
                </a:solidFill>
                <a:cs typeface="Segoe UI Semilight" panose="020B0402040204020203" pitchFamily="34" charset="0"/>
              </a:rPr>
              <a:t>PLANNING PROCESS</a:t>
            </a:r>
          </a:p>
          <a:p>
            <a:pPr algn="ctr">
              <a:lnSpc>
                <a:spcPct val="60000"/>
              </a:lnSpc>
            </a:pPr>
            <a:endParaRPr lang="en-US" sz="3600" dirty="0">
              <a:solidFill>
                <a:schemeClr val="bg1"/>
              </a:solidFill>
              <a:cs typeface="Segoe UI Semilight" panose="020B0402040204020203" pitchFamily="34" charset="0"/>
            </a:endParaRPr>
          </a:p>
          <a:p>
            <a:pPr algn="ctr">
              <a:lnSpc>
                <a:spcPct val="60000"/>
              </a:lnSpc>
            </a:pPr>
            <a:r>
              <a:rPr lang="en-US" sz="3600" dirty="0">
                <a:solidFill>
                  <a:schemeClr val="bg1"/>
                </a:solidFill>
                <a:cs typeface="Segoe UI Semilight" panose="020B0402040204020203" pitchFamily="34" charset="0"/>
              </a:rPr>
              <a:t>Step 1: </a:t>
            </a:r>
          </a:p>
          <a:p>
            <a:pPr algn="ctr">
              <a:lnSpc>
                <a:spcPct val="90000"/>
              </a:lnSpc>
            </a:pPr>
            <a:r>
              <a:rPr lang="en-US" sz="3600" dirty="0">
                <a:solidFill>
                  <a:schemeClr val="bg1"/>
                </a:solidFill>
                <a:latin typeface="+mj-lt"/>
                <a:cs typeface="Segoe UI Semilight" panose="020B0402040204020203" pitchFamily="34" charset="0"/>
              </a:rPr>
              <a:t>COLLECT DATA</a:t>
            </a:r>
          </a:p>
          <a:p>
            <a:pPr algn="ctr"/>
            <a:r>
              <a:rPr lang="en-US" sz="3600" dirty="0">
                <a:solidFill>
                  <a:schemeClr val="bg1"/>
                </a:solidFill>
                <a:cs typeface="Segoe UI Semilight" panose="020B0402040204020203" pitchFamily="34" charset="0"/>
              </a:rPr>
              <a:t>Step 2: </a:t>
            </a:r>
          </a:p>
          <a:p>
            <a:pPr algn="ctr">
              <a:lnSpc>
                <a:spcPct val="90000"/>
              </a:lnSpc>
            </a:pPr>
            <a:r>
              <a:rPr lang="en-US" sz="3600" dirty="0">
                <a:solidFill>
                  <a:schemeClr val="bg1"/>
                </a:solidFill>
                <a:latin typeface="+mj-lt"/>
                <a:cs typeface="Segoe UI Semilight" panose="020B0402040204020203" pitchFamily="34" charset="0"/>
              </a:rPr>
              <a:t>ANALYZE</a:t>
            </a:r>
          </a:p>
          <a:p>
            <a:pPr algn="ctr"/>
            <a:r>
              <a:rPr lang="en-US" sz="3600" dirty="0">
                <a:solidFill>
                  <a:schemeClr val="bg1"/>
                </a:solidFill>
                <a:cs typeface="Segoe UI Semilight" panose="020B0402040204020203" pitchFamily="34" charset="0"/>
              </a:rPr>
              <a:t>Step 3: </a:t>
            </a:r>
          </a:p>
          <a:p>
            <a:pPr algn="ctr">
              <a:lnSpc>
                <a:spcPct val="90000"/>
              </a:lnSpc>
            </a:pPr>
            <a:r>
              <a:rPr lang="en-US" sz="3600" dirty="0">
                <a:solidFill>
                  <a:srgbClr val="FFFFFF"/>
                </a:solidFill>
                <a:latin typeface="+mj-lt"/>
                <a:cs typeface="Segoe UI Semilight" panose="020B0402040204020203" pitchFamily="34" charset="0"/>
              </a:rPr>
              <a:t>SET GOALS</a:t>
            </a:r>
          </a:p>
          <a:p>
            <a:pPr algn="ctr"/>
            <a:r>
              <a:rPr lang="en-US" sz="3600" dirty="0">
                <a:solidFill>
                  <a:schemeClr val="bg1"/>
                </a:solidFill>
                <a:cs typeface="Segoe UI Semilight" panose="020B0402040204020203" pitchFamily="34" charset="0"/>
              </a:rPr>
              <a:t>Step 4: </a:t>
            </a:r>
          </a:p>
          <a:p>
            <a:pPr algn="ctr">
              <a:lnSpc>
                <a:spcPct val="90000"/>
              </a:lnSpc>
            </a:pPr>
            <a:r>
              <a:rPr lang="en-US" sz="3600" dirty="0">
                <a:solidFill>
                  <a:schemeClr val="bg1"/>
                </a:solidFill>
                <a:latin typeface="+mj-lt"/>
                <a:cs typeface="Segoe UI Semilight" panose="020B0402040204020203" pitchFamily="34" charset="0"/>
              </a:rPr>
              <a:t>GENERATE CHOICES</a:t>
            </a:r>
          </a:p>
          <a:p>
            <a:pPr algn="ctr"/>
            <a:r>
              <a:rPr lang="en-US" sz="3600" dirty="0">
                <a:solidFill>
                  <a:schemeClr val="bg1"/>
                </a:solidFill>
                <a:cs typeface="Segoe UI Semilight" panose="020B0402040204020203" pitchFamily="34" charset="0"/>
              </a:rPr>
              <a:t>Step 5: </a:t>
            </a:r>
          </a:p>
          <a:p>
            <a:pPr algn="ctr">
              <a:lnSpc>
                <a:spcPct val="90000"/>
              </a:lnSpc>
            </a:pPr>
            <a:r>
              <a:rPr lang="en-US" sz="3600" dirty="0">
                <a:solidFill>
                  <a:srgbClr val="1A836B"/>
                </a:solidFill>
                <a:latin typeface="+mj-lt"/>
                <a:cs typeface="Segoe UI Semilight" panose="020B0402040204020203" pitchFamily="34" charset="0"/>
              </a:rPr>
              <a:t>MAKE A WRITTEN PLAN</a:t>
            </a:r>
            <a:endParaRPr lang="en-US" sz="3600" dirty="0">
              <a:solidFill>
                <a:srgbClr val="1A836B"/>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3600" dirty="0">
              <a:solidFill>
                <a:srgbClr val="FFFFFF"/>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pic>
        <p:nvPicPr>
          <p:cNvPr id="9" name="Picture 8"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1080858"/>
            <a:ext cx="376157" cy="342057"/>
          </a:xfrm>
          <a:prstGeom prst="rect">
            <a:avLst/>
          </a:prstGeom>
        </p:spPr>
      </p:pic>
      <p:pic>
        <p:nvPicPr>
          <p:cNvPr id="7" name="Picture 6"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2075969"/>
            <a:ext cx="376157" cy="342057"/>
          </a:xfrm>
          <a:prstGeom prst="rect">
            <a:avLst/>
          </a:prstGeom>
        </p:spPr>
      </p:pic>
      <p:pic>
        <p:nvPicPr>
          <p:cNvPr id="8" name="Picture 7"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3107844"/>
            <a:ext cx="376157" cy="342057"/>
          </a:xfrm>
          <a:prstGeom prst="rect">
            <a:avLst/>
          </a:prstGeom>
        </p:spPr>
      </p:pic>
      <p:pic>
        <p:nvPicPr>
          <p:cNvPr id="10" name="Picture 9"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4163948"/>
            <a:ext cx="376157" cy="342057"/>
          </a:xfrm>
          <a:prstGeom prst="rect">
            <a:avLst/>
          </a:prstGeom>
        </p:spPr>
      </p:pic>
    </p:spTree>
    <p:extLst>
      <p:ext uri="{BB962C8B-B14F-4D97-AF65-F5344CB8AC3E}">
        <p14:creationId xmlns:p14="http://schemas.microsoft.com/office/powerpoint/2010/main" val="101594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6172" y="-20374"/>
            <a:ext cx="12748172" cy="7645497"/>
          </a:xfrm>
          <a:prstGeom prst="rect">
            <a:avLst/>
          </a:prstGeom>
          <a:solidFill>
            <a:srgbClr val="1A836B"/>
          </a:solidFill>
        </p:spPr>
      </p:pic>
      <p:sp>
        <p:nvSpPr>
          <p:cNvPr id="6" name="Title 1">
            <a:extLst>
              <a:ext uri="{FF2B5EF4-FFF2-40B4-BE49-F238E27FC236}">
                <a16:creationId xmlns:a16="http://schemas.microsoft.com/office/drawing/2014/main" id="{30B5DC8C-35E9-41DF-9CE0-655E66C8A5EB}"/>
              </a:ext>
            </a:extLst>
          </p:cNvPr>
          <p:cNvSpPr txBox="1">
            <a:spLocks/>
          </p:cNvSpPr>
          <p:nvPr/>
        </p:nvSpPr>
        <p:spPr>
          <a:xfrm>
            <a:off x="-547076" y="-1"/>
            <a:ext cx="5881076" cy="7620535"/>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ctr"/>
            <a:r>
              <a:rPr lang="en-US" sz="5400" b="1" dirty="0">
                <a:solidFill>
                  <a:schemeClr val="bg1"/>
                </a:solidFill>
                <a:latin typeface="+mn-lt"/>
                <a:cs typeface="Segoe UI Semilight" panose="020B0402040204020203" pitchFamily="34" charset="0"/>
              </a:rPr>
              <a:t>RULES</a:t>
            </a:r>
            <a:r>
              <a:rPr lang="en-US" sz="5400" dirty="0">
                <a:solidFill>
                  <a:srgbClr val="FFFFFF"/>
                </a:solidFill>
                <a:latin typeface="+mn-lt"/>
                <a:cs typeface="Segoe UI Semilight" panose="020B0402040204020203" pitchFamily="34" charset="0"/>
              </a:rPr>
              <a:t> </a:t>
            </a:r>
            <a:r>
              <a:rPr lang="en-US" sz="5400" dirty="0">
                <a:solidFill>
                  <a:schemeClr val="tx1">
                    <a:lumMod val="75000"/>
                    <a:lumOff val="25000"/>
                  </a:schemeClr>
                </a:solidFill>
                <a:latin typeface="+mn-lt"/>
                <a:cs typeface="Segoe UI Semilight" panose="020B0402040204020203" pitchFamily="34" charset="0"/>
              </a:rPr>
              <a:t>OF </a:t>
            </a:r>
          </a:p>
          <a:p>
            <a:pPr algn="ctr"/>
            <a:r>
              <a:rPr lang="en-US" sz="5400" dirty="0">
                <a:solidFill>
                  <a:schemeClr val="tx1">
                    <a:lumMod val="75000"/>
                    <a:lumOff val="25000"/>
                  </a:schemeClr>
                </a:solidFill>
                <a:latin typeface="+mn-lt"/>
                <a:cs typeface="Segoe UI Semilight" panose="020B0402040204020203" pitchFamily="34" charset="0"/>
              </a:rPr>
              <a:t>THE ROAD</a:t>
            </a:r>
          </a:p>
        </p:txBody>
      </p:sp>
      <p:sp>
        <p:nvSpPr>
          <p:cNvPr id="4" name="TextBox 3">
            <a:extLst>
              <a:ext uri="{FF2B5EF4-FFF2-40B4-BE49-F238E27FC236}">
                <a16:creationId xmlns:a16="http://schemas.microsoft.com/office/drawing/2014/main" id="{34CEDCBA-0358-4BDE-B7FF-68E4A9FE6F7E}"/>
              </a:ext>
            </a:extLst>
          </p:cNvPr>
          <p:cNvSpPr txBox="1"/>
          <p:nvPr/>
        </p:nvSpPr>
        <p:spPr>
          <a:xfrm>
            <a:off x="6013913" y="860591"/>
            <a:ext cx="5873287" cy="4955203"/>
          </a:xfrm>
          <a:prstGeom prst="rect">
            <a:avLst/>
          </a:prstGeom>
          <a:noFill/>
        </p:spPr>
        <p:txBody>
          <a:bodyPr wrap="square" rtlCol="0">
            <a:spAutoFit/>
          </a:bodyPr>
          <a:lstStyle/>
          <a:p>
            <a:pPr>
              <a:spcAft>
                <a:spcPts val="2000"/>
              </a:spcAft>
            </a:pPr>
            <a:r>
              <a:rPr lang="en-US" sz="4400" dirty="0">
                <a:solidFill>
                  <a:schemeClr val="tx1">
                    <a:lumMod val="65000"/>
                    <a:lumOff val="35000"/>
                  </a:schemeClr>
                </a:solidFill>
                <a:latin typeface="+mj-lt"/>
                <a:cs typeface="Segoe UI Light" panose="020B0502040204020203" pitchFamily="34" charset="0"/>
              </a:rPr>
              <a:t>Expectations</a:t>
            </a:r>
          </a:p>
          <a:p>
            <a:pPr marL="800100" lvl="1" indent="-342900">
              <a:spcAft>
                <a:spcPts val="2000"/>
              </a:spcAft>
              <a:buFont typeface="Arial" panose="020B0604020202020204" pitchFamily="34" charset="0"/>
              <a:buChar char="•"/>
            </a:pPr>
            <a:r>
              <a:rPr lang="en-US" sz="2400" dirty="0">
                <a:solidFill>
                  <a:schemeClr val="tx1">
                    <a:lumMod val="65000"/>
                    <a:lumOff val="35000"/>
                  </a:schemeClr>
                </a:solidFill>
                <a:cs typeface="Segoe UI Light" panose="020B0502040204020203" pitchFamily="34" charset="0"/>
              </a:rPr>
              <a:t>Ask questions.</a:t>
            </a:r>
          </a:p>
          <a:p>
            <a:pPr marL="800100" lvl="1" indent="-342900">
              <a:spcAft>
                <a:spcPts val="2000"/>
              </a:spcAft>
              <a:buFont typeface="Arial" panose="020B0604020202020204" pitchFamily="34" charset="0"/>
              <a:buChar char="•"/>
            </a:pPr>
            <a:r>
              <a:rPr lang="en-US" sz="2400" dirty="0">
                <a:solidFill>
                  <a:schemeClr val="tx1">
                    <a:lumMod val="65000"/>
                    <a:lumOff val="35000"/>
                  </a:schemeClr>
                </a:solidFill>
                <a:cs typeface="Segoe UI Light" panose="020B0502040204020203" pitchFamily="34" charset="0"/>
              </a:rPr>
              <a:t>Pay attention.</a:t>
            </a:r>
          </a:p>
          <a:p>
            <a:pPr marL="800100" lvl="1" indent="-342900">
              <a:spcAft>
                <a:spcPts val="2000"/>
              </a:spcAft>
              <a:buFont typeface="Arial" panose="020B0604020202020204" pitchFamily="34" charset="0"/>
              <a:buChar char="•"/>
            </a:pPr>
            <a:r>
              <a:rPr lang="en-US" sz="2400" dirty="0">
                <a:solidFill>
                  <a:schemeClr val="tx1">
                    <a:lumMod val="65000"/>
                    <a:lumOff val="35000"/>
                  </a:schemeClr>
                </a:solidFill>
                <a:cs typeface="Segoe UI Light" panose="020B0502040204020203" pitchFamily="34" charset="0"/>
              </a:rPr>
              <a:t>Participate.</a:t>
            </a:r>
          </a:p>
          <a:p>
            <a:pPr marL="800100" lvl="1" indent="-342900">
              <a:spcAft>
                <a:spcPts val="2000"/>
              </a:spcAft>
              <a:buFont typeface="Arial" panose="020B0604020202020204" pitchFamily="34" charset="0"/>
              <a:buChar char="•"/>
            </a:pPr>
            <a:r>
              <a:rPr lang="en-US" sz="2400" dirty="0">
                <a:solidFill>
                  <a:schemeClr val="tx1">
                    <a:lumMod val="65000"/>
                    <a:lumOff val="35000"/>
                  </a:schemeClr>
                </a:solidFill>
                <a:cs typeface="Segoe UI Light" panose="020B0502040204020203" pitchFamily="34" charset="0"/>
              </a:rPr>
              <a:t>Be respectful and professional towards other students.</a:t>
            </a:r>
          </a:p>
          <a:p>
            <a:pPr marL="800100" lvl="1" indent="-342900">
              <a:spcAft>
                <a:spcPts val="2000"/>
              </a:spcAft>
              <a:buFont typeface="Arial" panose="020B0604020202020204" pitchFamily="34" charset="0"/>
              <a:buChar char="•"/>
            </a:pPr>
            <a:r>
              <a:rPr lang="en-US" sz="2400" dirty="0">
                <a:solidFill>
                  <a:schemeClr val="tx1">
                    <a:lumMod val="65000"/>
                    <a:lumOff val="35000"/>
                  </a:schemeClr>
                </a:solidFill>
                <a:cs typeface="Segoe UI Light" panose="020B0502040204020203" pitchFamily="34" charset="0"/>
              </a:rPr>
              <a:t>Be creative!</a:t>
            </a:r>
          </a:p>
          <a:p>
            <a:pPr marL="800100" lvl="1" indent="-342900">
              <a:spcAft>
                <a:spcPts val="2000"/>
              </a:spcAft>
              <a:buFont typeface="Arial" panose="020B0604020202020204" pitchFamily="34" charset="0"/>
              <a:buChar char="•"/>
            </a:pPr>
            <a:r>
              <a:rPr lang="en-US" sz="2800" b="1" u="sng" dirty="0">
                <a:solidFill>
                  <a:schemeClr val="tx1">
                    <a:lumMod val="65000"/>
                    <a:lumOff val="35000"/>
                  </a:schemeClr>
                </a:solidFill>
                <a:cs typeface="Segoe UI Light" panose="020B0502040204020203" pitchFamily="34" charset="0"/>
              </a:rPr>
              <a:t>Have fun</a:t>
            </a:r>
            <a:r>
              <a:rPr lang="en-US" sz="2400" b="1" dirty="0">
                <a:solidFill>
                  <a:schemeClr val="tx1">
                    <a:lumMod val="65000"/>
                    <a:lumOff val="35000"/>
                  </a:schemeClr>
                </a:solidFill>
                <a:cs typeface="Segoe UI Light" panose="020B0502040204020203" pitchFamily="34" charset="0"/>
              </a:rPr>
              <a:t>!</a:t>
            </a:r>
          </a:p>
        </p:txBody>
      </p:sp>
    </p:spTree>
    <p:extLst>
      <p:ext uri="{BB962C8B-B14F-4D97-AF65-F5344CB8AC3E}">
        <p14:creationId xmlns:p14="http://schemas.microsoft.com/office/powerpoint/2010/main" val="102867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28" y="-326216"/>
            <a:ext cx="11073280" cy="7382186"/>
          </a:xfrm>
          <a:prstGeom prst="rect">
            <a:avLst/>
          </a:prstGeom>
        </p:spPr>
      </p:pic>
      <p:sp>
        <p:nvSpPr>
          <p:cNvPr id="3" name="Rectangle 2"/>
          <p:cNvSpPr/>
          <p:nvPr/>
        </p:nvSpPr>
        <p:spPr>
          <a:xfrm>
            <a:off x="-1" y="-136769"/>
            <a:ext cx="5705231"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0998" y="196605"/>
            <a:ext cx="4913923" cy="4659737"/>
          </a:xfrm>
          <a:prstGeom prst="rect">
            <a:avLst/>
          </a:prstGeom>
          <a:noFill/>
        </p:spPr>
        <p:txBody>
          <a:bodyPr wrap="square" rtlCol="0">
            <a:spAutoFit/>
          </a:bodyPr>
          <a:lstStyle/>
          <a:p>
            <a:pPr algn="ctr">
              <a:lnSpc>
                <a:spcPct val="80000"/>
              </a:lnSpc>
            </a:pPr>
            <a:r>
              <a:rPr lang="en-US" sz="5800" dirty="0">
                <a:solidFill>
                  <a:srgbClr val="1A836B"/>
                </a:solidFill>
              </a:rPr>
              <a:t>MAKE A WRITTEN PLAN</a:t>
            </a:r>
          </a:p>
          <a:p>
            <a:pPr lvl="0">
              <a:lnSpc>
                <a:spcPct val="50000"/>
              </a:lnSpc>
            </a:pPr>
            <a:endParaRPr lang="en-US" sz="2400" i="1" dirty="0"/>
          </a:p>
          <a:p>
            <a:pPr marL="342900" lvl="0" indent="-342900">
              <a:buFont typeface="Arial"/>
              <a:buChar char="•"/>
            </a:pPr>
            <a:r>
              <a:rPr lang="en-US" sz="2400" dirty="0">
                <a:solidFill>
                  <a:schemeClr val="bg1"/>
                </a:solidFill>
              </a:rPr>
              <a:t>List the data you used</a:t>
            </a:r>
          </a:p>
          <a:p>
            <a:pPr marL="342900" lvl="0" indent="-342900">
              <a:buFont typeface="Arial"/>
              <a:buChar char="•"/>
            </a:pPr>
            <a:r>
              <a:rPr lang="en-US" sz="2400" dirty="0">
                <a:solidFill>
                  <a:schemeClr val="bg1"/>
                </a:solidFill>
              </a:rPr>
              <a:t>Describe what your analysis told you</a:t>
            </a:r>
          </a:p>
          <a:p>
            <a:pPr marL="342900" lvl="0" indent="-342900">
              <a:buFont typeface="Arial"/>
              <a:buChar char="•"/>
            </a:pPr>
            <a:r>
              <a:rPr lang="en-US" sz="2400" dirty="0">
                <a:solidFill>
                  <a:schemeClr val="bg1"/>
                </a:solidFill>
              </a:rPr>
              <a:t>Write down your goals</a:t>
            </a:r>
          </a:p>
          <a:p>
            <a:pPr marL="342900" lvl="0" indent="-342900">
              <a:buFont typeface="Arial"/>
              <a:buChar char="•"/>
            </a:pPr>
            <a:r>
              <a:rPr lang="en-US" sz="2400" dirty="0">
                <a:solidFill>
                  <a:schemeClr val="bg1"/>
                </a:solidFill>
              </a:rPr>
              <a:t>Describe the choice your group made and why</a:t>
            </a:r>
          </a:p>
          <a:p>
            <a:pPr marL="342900" lvl="0" indent="-342900">
              <a:buFont typeface="Arial"/>
              <a:buChar char="•"/>
            </a:pPr>
            <a:r>
              <a:rPr lang="en-US" sz="2400" dirty="0">
                <a:solidFill>
                  <a:schemeClr val="bg1"/>
                </a:solidFill>
              </a:rPr>
              <a:t>Include a graphic illustration of your solution (quick sketch) </a:t>
            </a:r>
            <a:endParaRPr lang="en-US" dirty="0">
              <a:latin typeface="Segoe light"/>
              <a:cs typeface="Segoe light"/>
            </a:endParaRPr>
          </a:p>
        </p:txBody>
      </p:sp>
    </p:spTree>
    <p:extLst>
      <p:ext uri="{BB962C8B-B14F-4D97-AF65-F5344CB8AC3E}">
        <p14:creationId xmlns:p14="http://schemas.microsoft.com/office/powerpoint/2010/main" val="198078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528" y="-316691"/>
            <a:ext cx="11073279" cy="7382186"/>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0038" y="235687"/>
            <a:ext cx="4695337" cy="9593395"/>
          </a:xfrm>
          <a:prstGeom prst="rect">
            <a:avLst/>
          </a:prstGeom>
          <a:noFill/>
        </p:spPr>
        <p:txBody>
          <a:bodyPr wrap="square" rtlCol="0">
            <a:spAutoFit/>
          </a:bodyPr>
          <a:lstStyle/>
          <a:p>
            <a:pPr algn="ctr">
              <a:lnSpc>
                <a:spcPct val="90000"/>
              </a:lnSpc>
            </a:pPr>
            <a:r>
              <a:rPr lang="en-US" sz="3800" dirty="0">
                <a:solidFill>
                  <a:schemeClr val="bg1"/>
                </a:solidFill>
                <a:cs typeface="Segoe UI Semilight" panose="020B0402040204020203" pitchFamily="34" charset="0"/>
              </a:rPr>
              <a:t>PLANNING PROCESS</a:t>
            </a:r>
          </a:p>
          <a:p>
            <a:pPr algn="ctr">
              <a:lnSpc>
                <a:spcPct val="50000"/>
              </a:lnSpc>
            </a:pPr>
            <a:endParaRPr lang="en-US" sz="3600" dirty="0">
              <a:solidFill>
                <a:schemeClr val="bg1"/>
              </a:solidFill>
              <a:cs typeface="Segoe UI Semilight" panose="020B0402040204020203" pitchFamily="34" charset="0"/>
            </a:endParaRPr>
          </a:p>
          <a:p>
            <a:pPr algn="ctr">
              <a:lnSpc>
                <a:spcPct val="50000"/>
              </a:lnSpc>
            </a:pPr>
            <a:r>
              <a:rPr lang="en-US" sz="3600" dirty="0">
                <a:solidFill>
                  <a:schemeClr val="bg1"/>
                </a:solidFill>
                <a:cs typeface="Segoe UI Semilight" panose="020B0402040204020203" pitchFamily="34" charset="0"/>
              </a:rPr>
              <a:t>Step 1: </a:t>
            </a:r>
          </a:p>
          <a:p>
            <a:pPr algn="ctr">
              <a:lnSpc>
                <a:spcPct val="90000"/>
              </a:lnSpc>
            </a:pPr>
            <a:r>
              <a:rPr lang="en-US" sz="3600" dirty="0">
                <a:solidFill>
                  <a:schemeClr val="bg1"/>
                </a:solidFill>
                <a:latin typeface="+mj-lt"/>
                <a:cs typeface="Segoe UI Semilight" panose="020B0402040204020203" pitchFamily="34" charset="0"/>
              </a:rPr>
              <a:t>COLLECT DATA</a:t>
            </a:r>
          </a:p>
          <a:p>
            <a:pPr algn="ctr">
              <a:lnSpc>
                <a:spcPct val="80000"/>
              </a:lnSpc>
            </a:pPr>
            <a:r>
              <a:rPr lang="en-US" sz="3600" dirty="0">
                <a:solidFill>
                  <a:schemeClr val="bg1"/>
                </a:solidFill>
                <a:cs typeface="Segoe UI Semilight" panose="020B0402040204020203" pitchFamily="34" charset="0"/>
              </a:rPr>
              <a:t>Step 2: </a:t>
            </a:r>
          </a:p>
          <a:p>
            <a:pPr algn="ctr">
              <a:lnSpc>
                <a:spcPct val="90000"/>
              </a:lnSpc>
            </a:pPr>
            <a:r>
              <a:rPr lang="en-US" sz="3600" dirty="0">
                <a:solidFill>
                  <a:schemeClr val="bg1"/>
                </a:solidFill>
                <a:latin typeface="+mj-lt"/>
                <a:cs typeface="Segoe UI Semilight" panose="020B0402040204020203" pitchFamily="34" charset="0"/>
              </a:rPr>
              <a:t>ANALYZE</a:t>
            </a:r>
          </a:p>
          <a:p>
            <a:pPr algn="ctr">
              <a:lnSpc>
                <a:spcPct val="80000"/>
              </a:lnSpc>
            </a:pPr>
            <a:r>
              <a:rPr lang="en-US" sz="3600" dirty="0">
                <a:solidFill>
                  <a:schemeClr val="bg1"/>
                </a:solidFill>
                <a:cs typeface="Segoe UI Semilight" panose="020B0402040204020203" pitchFamily="34" charset="0"/>
              </a:rPr>
              <a:t>Step 3: </a:t>
            </a:r>
          </a:p>
          <a:p>
            <a:pPr algn="ctr">
              <a:lnSpc>
                <a:spcPct val="90000"/>
              </a:lnSpc>
            </a:pPr>
            <a:r>
              <a:rPr lang="en-US" sz="3600" dirty="0">
                <a:solidFill>
                  <a:srgbClr val="FFFFFF"/>
                </a:solidFill>
                <a:latin typeface="+mj-lt"/>
                <a:cs typeface="Segoe UI Semilight" panose="020B0402040204020203" pitchFamily="34" charset="0"/>
              </a:rPr>
              <a:t>SET GOALS</a:t>
            </a:r>
          </a:p>
          <a:p>
            <a:pPr algn="ctr">
              <a:lnSpc>
                <a:spcPct val="80000"/>
              </a:lnSpc>
            </a:pPr>
            <a:r>
              <a:rPr lang="en-US" sz="3600" dirty="0">
                <a:solidFill>
                  <a:schemeClr val="bg1"/>
                </a:solidFill>
                <a:cs typeface="Segoe UI Semilight" panose="020B0402040204020203" pitchFamily="34" charset="0"/>
              </a:rPr>
              <a:t>Step 4: </a:t>
            </a:r>
          </a:p>
          <a:p>
            <a:pPr algn="ctr">
              <a:lnSpc>
                <a:spcPct val="90000"/>
              </a:lnSpc>
            </a:pPr>
            <a:r>
              <a:rPr lang="en-US" sz="3600" dirty="0">
                <a:solidFill>
                  <a:schemeClr val="bg1"/>
                </a:solidFill>
                <a:latin typeface="+mj-lt"/>
                <a:cs typeface="Segoe UI Semilight" panose="020B0402040204020203" pitchFamily="34" charset="0"/>
              </a:rPr>
              <a:t>GENERATE CHOICES</a:t>
            </a:r>
          </a:p>
          <a:p>
            <a:pPr algn="ctr">
              <a:lnSpc>
                <a:spcPct val="80000"/>
              </a:lnSpc>
            </a:pPr>
            <a:r>
              <a:rPr lang="en-US" sz="3600" dirty="0">
                <a:solidFill>
                  <a:schemeClr val="bg1"/>
                </a:solidFill>
                <a:cs typeface="Segoe UI Semilight" panose="020B0402040204020203" pitchFamily="34" charset="0"/>
              </a:rPr>
              <a:t>Step 5: </a:t>
            </a:r>
          </a:p>
          <a:p>
            <a:pPr algn="ctr">
              <a:lnSpc>
                <a:spcPct val="90000"/>
              </a:lnSpc>
            </a:pPr>
            <a:r>
              <a:rPr lang="en-US" sz="3600" dirty="0">
                <a:solidFill>
                  <a:schemeClr val="bg1"/>
                </a:solidFill>
                <a:latin typeface="+mj-lt"/>
                <a:cs typeface="Segoe UI Semilight" panose="020B0402040204020203" pitchFamily="34" charset="0"/>
              </a:rPr>
              <a:t>MAKE A WRITTEN PLAN</a:t>
            </a:r>
          </a:p>
          <a:p>
            <a:pPr algn="ctr">
              <a:lnSpc>
                <a:spcPct val="80000"/>
              </a:lnSpc>
            </a:pPr>
            <a:r>
              <a:rPr lang="en-US" sz="3600" dirty="0">
                <a:solidFill>
                  <a:schemeClr val="bg1"/>
                </a:solidFill>
                <a:cs typeface="Segoe UI Semilight" panose="020B0402040204020203" pitchFamily="34" charset="0"/>
              </a:rPr>
              <a:t>Step 6: </a:t>
            </a:r>
          </a:p>
          <a:p>
            <a:pPr algn="ctr">
              <a:lnSpc>
                <a:spcPct val="90000"/>
              </a:lnSpc>
            </a:pPr>
            <a:r>
              <a:rPr lang="en-US" sz="3600" dirty="0">
                <a:solidFill>
                  <a:srgbClr val="1A836B"/>
                </a:solidFill>
                <a:cs typeface="Segoe UI Semilight" panose="020B0402040204020203" pitchFamily="34" charset="0"/>
              </a:rPr>
              <a:t>THINK IT THROUGH</a:t>
            </a:r>
            <a:endParaRPr lang="en-US" sz="3600" dirty="0">
              <a:solidFill>
                <a:srgbClr val="1A836B"/>
              </a:solidFill>
            </a:endParaRPr>
          </a:p>
          <a:p>
            <a:pPr algn="ctr">
              <a:lnSpc>
                <a:spcPct val="90000"/>
              </a:lnSpc>
            </a:pPr>
            <a:endParaRPr lang="en-US" sz="3600" dirty="0">
              <a:solidFill>
                <a:schemeClr val="bg1"/>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3600" dirty="0">
              <a:solidFill>
                <a:srgbClr val="FFFFFF"/>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pic>
        <p:nvPicPr>
          <p:cNvPr id="9" name="Picture 8"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1000650"/>
            <a:ext cx="376157" cy="342057"/>
          </a:xfrm>
          <a:prstGeom prst="rect">
            <a:avLst/>
          </a:prstGeom>
        </p:spPr>
      </p:pic>
      <p:pic>
        <p:nvPicPr>
          <p:cNvPr id="7" name="Picture 6"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1928921"/>
            <a:ext cx="376157" cy="342057"/>
          </a:xfrm>
          <a:prstGeom prst="rect">
            <a:avLst/>
          </a:prstGeom>
        </p:spPr>
      </p:pic>
      <p:pic>
        <p:nvPicPr>
          <p:cNvPr id="8" name="Picture 7"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2840484"/>
            <a:ext cx="376157" cy="342057"/>
          </a:xfrm>
          <a:prstGeom prst="rect">
            <a:avLst/>
          </a:prstGeom>
        </p:spPr>
      </p:pic>
      <p:pic>
        <p:nvPicPr>
          <p:cNvPr id="10" name="Picture 9"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3776276"/>
            <a:ext cx="376157" cy="342057"/>
          </a:xfrm>
          <a:prstGeom prst="rect">
            <a:avLst/>
          </a:prstGeom>
        </p:spPr>
      </p:pic>
      <p:pic>
        <p:nvPicPr>
          <p:cNvPr id="11" name="Picture 10" descr="check-box.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7295" y="4704871"/>
            <a:ext cx="376157" cy="342057"/>
          </a:xfrm>
          <a:prstGeom prst="rect">
            <a:avLst/>
          </a:prstGeom>
        </p:spPr>
      </p:pic>
    </p:spTree>
    <p:extLst>
      <p:ext uri="{BB962C8B-B14F-4D97-AF65-F5344CB8AC3E}">
        <p14:creationId xmlns:p14="http://schemas.microsoft.com/office/powerpoint/2010/main" val="340918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2128" y="-326216"/>
            <a:ext cx="11073279" cy="7382186"/>
          </a:xfrm>
          <a:prstGeom prst="rect">
            <a:avLst/>
          </a:prstGeom>
        </p:spPr>
      </p:pic>
      <p:sp>
        <p:nvSpPr>
          <p:cNvPr id="3" name="Rectangle 2"/>
          <p:cNvSpPr/>
          <p:nvPr/>
        </p:nvSpPr>
        <p:spPr>
          <a:xfrm>
            <a:off x="-1" y="-136769"/>
            <a:ext cx="5705231"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380998" y="196605"/>
            <a:ext cx="4913923" cy="5693865"/>
          </a:xfrm>
          <a:prstGeom prst="rect">
            <a:avLst/>
          </a:prstGeom>
          <a:noFill/>
        </p:spPr>
        <p:txBody>
          <a:bodyPr wrap="square" rtlCol="0">
            <a:spAutoFit/>
          </a:bodyPr>
          <a:lstStyle/>
          <a:p>
            <a:pPr algn="ctr">
              <a:lnSpc>
                <a:spcPct val="80000"/>
              </a:lnSpc>
            </a:pPr>
            <a:r>
              <a:rPr lang="en-US" sz="5800" dirty="0">
                <a:solidFill>
                  <a:srgbClr val="1A836B"/>
                </a:solidFill>
              </a:rPr>
              <a:t>THINK IT THROUGH</a:t>
            </a:r>
          </a:p>
          <a:p>
            <a:pPr marL="342900" lvl="0" indent="-342900">
              <a:lnSpc>
                <a:spcPct val="130000"/>
              </a:lnSpc>
              <a:buFont typeface="Arial"/>
              <a:buChar char="•"/>
            </a:pPr>
            <a:r>
              <a:rPr lang="en-US" sz="2400" b="1" dirty="0">
                <a:solidFill>
                  <a:schemeClr val="bg2"/>
                </a:solidFill>
              </a:rPr>
              <a:t>How long will it take?</a:t>
            </a:r>
            <a:endParaRPr lang="en-US" sz="2400" dirty="0">
              <a:solidFill>
                <a:schemeClr val="bg2"/>
              </a:solidFill>
            </a:endParaRPr>
          </a:p>
          <a:p>
            <a:pPr marL="342900" lvl="0" indent="-342900">
              <a:buFont typeface="Arial"/>
              <a:buChar char="•"/>
            </a:pPr>
            <a:r>
              <a:rPr lang="en-US" sz="2400" b="1" dirty="0">
                <a:solidFill>
                  <a:schemeClr val="bg2"/>
                </a:solidFill>
              </a:rPr>
              <a:t>Can it be done all at once or should there be phases?</a:t>
            </a:r>
            <a:endParaRPr lang="en-US" sz="2400" dirty="0">
              <a:solidFill>
                <a:schemeClr val="bg2"/>
              </a:solidFill>
            </a:endParaRPr>
          </a:p>
          <a:p>
            <a:pPr marL="342900" lvl="0" indent="-342900">
              <a:buFont typeface="Arial"/>
              <a:buChar char="•"/>
            </a:pPr>
            <a:r>
              <a:rPr lang="en-US" sz="2400" b="1" dirty="0">
                <a:solidFill>
                  <a:schemeClr val="bg2"/>
                </a:solidFill>
              </a:rPr>
              <a:t>What kinds of information might you need?</a:t>
            </a:r>
            <a:endParaRPr lang="en-US" sz="2400" dirty="0">
              <a:solidFill>
                <a:schemeClr val="bg2"/>
              </a:solidFill>
            </a:endParaRPr>
          </a:p>
          <a:p>
            <a:pPr marL="800100" lvl="1" indent="-342900">
              <a:buFont typeface="Arial"/>
              <a:buChar char="•"/>
            </a:pPr>
            <a:r>
              <a:rPr lang="en-US" sz="2400" b="1" dirty="0">
                <a:solidFill>
                  <a:schemeClr val="bg2"/>
                </a:solidFill>
              </a:rPr>
              <a:t>$$$$$</a:t>
            </a:r>
            <a:endParaRPr lang="en-US" sz="2400" dirty="0">
              <a:solidFill>
                <a:schemeClr val="bg2"/>
              </a:solidFill>
            </a:endParaRPr>
          </a:p>
          <a:p>
            <a:pPr marL="800100" lvl="1" indent="-342900">
              <a:buFont typeface="Arial"/>
              <a:buChar char="•"/>
            </a:pPr>
            <a:r>
              <a:rPr lang="en-US" sz="2400" b="1" dirty="0">
                <a:solidFill>
                  <a:schemeClr val="bg2"/>
                </a:solidFill>
              </a:rPr>
              <a:t>Who will build it?</a:t>
            </a:r>
            <a:endParaRPr lang="en-US" sz="2400" dirty="0">
              <a:solidFill>
                <a:schemeClr val="bg2"/>
              </a:solidFill>
            </a:endParaRPr>
          </a:p>
          <a:p>
            <a:pPr marL="800100" lvl="1" indent="-342900">
              <a:buFont typeface="Arial"/>
              <a:buChar char="•"/>
            </a:pPr>
            <a:r>
              <a:rPr lang="en-US" sz="2400" b="1" dirty="0">
                <a:solidFill>
                  <a:schemeClr val="bg2"/>
                </a:solidFill>
              </a:rPr>
              <a:t>Who will manage it?</a:t>
            </a:r>
            <a:endParaRPr lang="en-US" sz="2400" dirty="0">
              <a:solidFill>
                <a:schemeClr val="bg2"/>
              </a:solidFill>
            </a:endParaRPr>
          </a:p>
          <a:p>
            <a:pPr marL="800100" lvl="1" indent="-342900">
              <a:buFont typeface="Arial"/>
              <a:buChar char="•"/>
            </a:pPr>
            <a:r>
              <a:rPr lang="en-US" sz="2400" b="1" dirty="0">
                <a:solidFill>
                  <a:schemeClr val="bg2"/>
                </a:solidFill>
              </a:rPr>
              <a:t>Is it legal?</a:t>
            </a:r>
            <a:endParaRPr lang="en-US" sz="2400" dirty="0">
              <a:solidFill>
                <a:schemeClr val="bg2"/>
              </a:solidFill>
            </a:endParaRPr>
          </a:p>
          <a:p>
            <a:pPr marL="342900" indent="-342900">
              <a:buFont typeface="Arial"/>
              <a:buChar char="•"/>
            </a:pPr>
            <a:r>
              <a:rPr lang="en-US" sz="2400" b="1" dirty="0">
                <a:solidFill>
                  <a:schemeClr val="bg2"/>
                </a:solidFill>
              </a:rPr>
              <a:t>What kind of follow up might be involved?</a:t>
            </a:r>
            <a:r>
              <a:rPr lang="en-US" sz="2400" dirty="0">
                <a:solidFill>
                  <a:schemeClr val="bg2"/>
                </a:solidFill>
              </a:rPr>
              <a:t> </a:t>
            </a:r>
            <a:endParaRPr lang="en-US" sz="2400" dirty="0">
              <a:solidFill>
                <a:schemeClr val="bg2"/>
              </a:solidFill>
              <a:latin typeface="Segoe light"/>
              <a:cs typeface="Segoe light"/>
            </a:endParaRPr>
          </a:p>
        </p:txBody>
      </p:sp>
    </p:spTree>
    <p:extLst>
      <p:ext uri="{BB962C8B-B14F-4D97-AF65-F5344CB8AC3E}">
        <p14:creationId xmlns:p14="http://schemas.microsoft.com/office/powerpoint/2010/main" val="366177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3528" y="-316691"/>
            <a:ext cx="11073279" cy="7382186"/>
          </a:xfrm>
          <a:prstGeom prst="rect">
            <a:avLst/>
          </a:prstGeom>
        </p:spPr>
      </p:pic>
      <p:pic>
        <p:nvPicPr>
          <p:cNvPr id="13" name="Picture 12" descr="business-proces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3758" y="-167862"/>
            <a:ext cx="10809685" cy="7193725"/>
          </a:xfrm>
          <a:prstGeom prst="rect">
            <a:avLst/>
          </a:prstGeom>
        </p:spPr>
      </p:pic>
      <p:sp>
        <p:nvSpPr>
          <p:cNvPr id="3" name="Rectangle 2"/>
          <p:cNvSpPr/>
          <p:nvPr/>
        </p:nvSpPr>
        <p:spPr>
          <a:xfrm>
            <a:off x="0" y="-136769"/>
            <a:ext cx="4905375" cy="7268307"/>
          </a:xfrm>
          <a:prstGeom prst="rect">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10038" y="235687"/>
            <a:ext cx="4695337" cy="9593395"/>
          </a:xfrm>
          <a:prstGeom prst="rect">
            <a:avLst/>
          </a:prstGeom>
          <a:noFill/>
        </p:spPr>
        <p:txBody>
          <a:bodyPr wrap="square" rtlCol="0">
            <a:spAutoFit/>
          </a:bodyPr>
          <a:lstStyle/>
          <a:p>
            <a:pPr algn="ctr">
              <a:lnSpc>
                <a:spcPct val="90000"/>
              </a:lnSpc>
            </a:pPr>
            <a:r>
              <a:rPr lang="en-US" sz="3800" dirty="0">
                <a:solidFill>
                  <a:schemeClr val="bg1"/>
                </a:solidFill>
                <a:cs typeface="Segoe UI Semilight" panose="020B0402040204020203" pitchFamily="34" charset="0"/>
              </a:rPr>
              <a:t>PLANNING PROCESS</a:t>
            </a:r>
          </a:p>
          <a:p>
            <a:pPr algn="ctr">
              <a:lnSpc>
                <a:spcPct val="50000"/>
              </a:lnSpc>
            </a:pPr>
            <a:endParaRPr lang="en-US" sz="3600" dirty="0">
              <a:solidFill>
                <a:schemeClr val="bg1"/>
              </a:solidFill>
              <a:cs typeface="Segoe UI Semilight" panose="020B0402040204020203" pitchFamily="34" charset="0"/>
            </a:endParaRPr>
          </a:p>
          <a:p>
            <a:pPr algn="ctr">
              <a:lnSpc>
                <a:spcPct val="50000"/>
              </a:lnSpc>
            </a:pPr>
            <a:r>
              <a:rPr lang="en-US" sz="3600" dirty="0">
                <a:solidFill>
                  <a:schemeClr val="bg1"/>
                </a:solidFill>
                <a:cs typeface="Segoe UI Semilight" panose="020B0402040204020203" pitchFamily="34" charset="0"/>
              </a:rPr>
              <a:t>Step 1: </a:t>
            </a:r>
          </a:p>
          <a:p>
            <a:pPr algn="ctr">
              <a:lnSpc>
                <a:spcPct val="90000"/>
              </a:lnSpc>
            </a:pPr>
            <a:r>
              <a:rPr lang="en-US" sz="3600" dirty="0">
                <a:solidFill>
                  <a:schemeClr val="bg1"/>
                </a:solidFill>
                <a:latin typeface="+mj-lt"/>
                <a:cs typeface="Segoe UI Semilight" panose="020B0402040204020203" pitchFamily="34" charset="0"/>
              </a:rPr>
              <a:t>COLLECT DATA</a:t>
            </a:r>
          </a:p>
          <a:p>
            <a:pPr algn="ctr">
              <a:lnSpc>
                <a:spcPct val="80000"/>
              </a:lnSpc>
            </a:pPr>
            <a:r>
              <a:rPr lang="en-US" sz="3600" dirty="0">
                <a:solidFill>
                  <a:schemeClr val="bg1"/>
                </a:solidFill>
                <a:cs typeface="Segoe UI Semilight" panose="020B0402040204020203" pitchFamily="34" charset="0"/>
              </a:rPr>
              <a:t>Step 2: </a:t>
            </a:r>
          </a:p>
          <a:p>
            <a:pPr algn="ctr">
              <a:lnSpc>
                <a:spcPct val="90000"/>
              </a:lnSpc>
            </a:pPr>
            <a:r>
              <a:rPr lang="en-US" sz="3600" dirty="0">
                <a:solidFill>
                  <a:schemeClr val="bg1"/>
                </a:solidFill>
                <a:latin typeface="+mj-lt"/>
                <a:cs typeface="Segoe UI Semilight" panose="020B0402040204020203" pitchFamily="34" charset="0"/>
              </a:rPr>
              <a:t>ANALYZE</a:t>
            </a:r>
          </a:p>
          <a:p>
            <a:pPr algn="ctr">
              <a:lnSpc>
                <a:spcPct val="80000"/>
              </a:lnSpc>
            </a:pPr>
            <a:r>
              <a:rPr lang="en-US" sz="3600" dirty="0">
                <a:solidFill>
                  <a:schemeClr val="bg1"/>
                </a:solidFill>
                <a:cs typeface="Segoe UI Semilight" panose="020B0402040204020203" pitchFamily="34" charset="0"/>
              </a:rPr>
              <a:t>Step 3: </a:t>
            </a:r>
          </a:p>
          <a:p>
            <a:pPr algn="ctr">
              <a:lnSpc>
                <a:spcPct val="90000"/>
              </a:lnSpc>
            </a:pPr>
            <a:r>
              <a:rPr lang="en-US" sz="3600" dirty="0">
                <a:solidFill>
                  <a:srgbClr val="FFFFFF"/>
                </a:solidFill>
                <a:latin typeface="+mj-lt"/>
                <a:cs typeface="Segoe UI Semilight" panose="020B0402040204020203" pitchFamily="34" charset="0"/>
              </a:rPr>
              <a:t>SET GOALS</a:t>
            </a:r>
          </a:p>
          <a:p>
            <a:pPr algn="ctr">
              <a:lnSpc>
                <a:spcPct val="80000"/>
              </a:lnSpc>
            </a:pPr>
            <a:r>
              <a:rPr lang="en-US" sz="3600" dirty="0">
                <a:solidFill>
                  <a:schemeClr val="bg1"/>
                </a:solidFill>
                <a:cs typeface="Segoe UI Semilight" panose="020B0402040204020203" pitchFamily="34" charset="0"/>
              </a:rPr>
              <a:t>Step 4: </a:t>
            </a:r>
          </a:p>
          <a:p>
            <a:pPr algn="ctr">
              <a:lnSpc>
                <a:spcPct val="90000"/>
              </a:lnSpc>
            </a:pPr>
            <a:r>
              <a:rPr lang="en-US" sz="3600" dirty="0">
                <a:solidFill>
                  <a:schemeClr val="bg1"/>
                </a:solidFill>
                <a:latin typeface="+mj-lt"/>
                <a:cs typeface="Segoe UI Semilight" panose="020B0402040204020203" pitchFamily="34" charset="0"/>
              </a:rPr>
              <a:t>GENERATE CHOICES</a:t>
            </a:r>
          </a:p>
          <a:p>
            <a:pPr algn="ctr">
              <a:lnSpc>
                <a:spcPct val="80000"/>
              </a:lnSpc>
            </a:pPr>
            <a:r>
              <a:rPr lang="en-US" sz="3600" dirty="0">
                <a:solidFill>
                  <a:schemeClr val="bg1"/>
                </a:solidFill>
                <a:cs typeface="Segoe UI Semilight" panose="020B0402040204020203" pitchFamily="34" charset="0"/>
              </a:rPr>
              <a:t>Step 5: </a:t>
            </a:r>
          </a:p>
          <a:p>
            <a:pPr algn="ctr">
              <a:lnSpc>
                <a:spcPct val="90000"/>
              </a:lnSpc>
            </a:pPr>
            <a:r>
              <a:rPr lang="en-US" sz="3600" dirty="0">
                <a:solidFill>
                  <a:schemeClr val="bg1"/>
                </a:solidFill>
                <a:latin typeface="+mj-lt"/>
                <a:cs typeface="Segoe UI Semilight" panose="020B0402040204020203" pitchFamily="34" charset="0"/>
              </a:rPr>
              <a:t>MAKE A WRITTEN PLAN</a:t>
            </a:r>
          </a:p>
          <a:p>
            <a:pPr algn="ctr">
              <a:lnSpc>
                <a:spcPct val="80000"/>
              </a:lnSpc>
            </a:pPr>
            <a:r>
              <a:rPr lang="en-US" sz="3600" dirty="0">
                <a:solidFill>
                  <a:schemeClr val="bg1"/>
                </a:solidFill>
                <a:cs typeface="Segoe UI Semilight" panose="020B0402040204020203" pitchFamily="34" charset="0"/>
              </a:rPr>
              <a:t>Step 6: </a:t>
            </a:r>
          </a:p>
          <a:p>
            <a:pPr algn="ctr">
              <a:lnSpc>
                <a:spcPct val="90000"/>
              </a:lnSpc>
            </a:pPr>
            <a:r>
              <a:rPr lang="en-US" sz="3600" dirty="0">
                <a:solidFill>
                  <a:srgbClr val="E7E6E6"/>
                </a:solidFill>
                <a:cs typeface="Segoe UI Semilight" panose="020B0402040204020203" pitchFamily="34" charset="0"/>
              </a:rPr>
              <a:t>THINK IT THROUGH</a:t>
            </a:r>
            <a:endParaRPr lang="en-US" sz="3600" dirty="0">
              <a:solidFill>
                <a:srgbClr val="E7E6E6"/>
              </a:solidFill>
            </a:endParaRPr>
          </a:p>
          <a:p>
            <a:pPr algn="ctr">
              <a:lnSpc>
                <a:spcPct val="90000"/>
              </a:lnSpc>
            </a:pPr>
            <a:endParaRPr lang="en-US" sz="3600" dirty="0">
              <a:solidFill>
                <a:schemeClr val="bg1"/>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3600" dirty="0">
              <a:solidFill>
                <a:srgbClr val="FFFFFF"/>
              </a:solidFill>
              <a:latin typeface="+mj-lt"/>
            </a:endParaRPr>
          </a:p>
          <a:p>
            <a:pPr algn="ctr">
              <a:lnSpc>
                <a:spcPct val="90000"/>
              </a:lnSpc>
            </a:pPr>
            <a:endParaRPr lang="en-US" sz="3600" dirty="0">
              <a:solidFill>
                <a:schemeClr val="bg1"/>
              </a:solidFill>
              <a:latin typeface="+mj-lt"/>
            </a:endParaRPr>
          </a:p>
          <a:p>
            <a:pPr algn="ctr">
              <a:lnSpc>
                <a:spcPct val="90000"/>
              </a:lnSpc>
            </a:pPr>
            <a:endParaRPr lang="en-US" sz="4400" dirty="0">
              <a:solidFill>
                <a:schemeClr val="bg1"/>
              </a:solidFill>
              <a:latin typeface="+mj-lt"/>
            </a:endParaRPr>
          </a:p>
          <a:p>
            <a:endParaRPr lang="en-US" dirty="0">
              <a:latin typeface="Segoe light"/>
              <a:cs typeface="Segoe light"/>
            </a:endParaRPr>
          </a:p>
        </p:txBody>
      </p:sp>
      <p:pic>
        <p:nvPicPr>
          <p:cNvPr id="9" name="Picture 8" descr="check-b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95" y="1000650"/>
            <a:ext cx="376157" cy="342057"/>
          </a:xfrm>
          <a:prstGeom prst="rect">
            <a:avLst/>
          </a:prstGeom>
        </p:spPr>
      </p:pic>
      <p:pic>
        <p:nvPicPr>
          <p:cNvPr id="7" name="Picture 6" descr="check-b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95" y="1928921"/>
            <a:ext cx="376157" cy="342057"/>
          </a:xfrm>
          <a:prstGeom prst="rect">
            <a:avLst/>
          </a:prstGeom>
        </p:spPr>
      </p:pic>
      <p:pic>
        <p:nvPicPr>
          <p:cNvPr id="8" name="Picture 7" descr="check-b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95" y="2840484"/>
            <a:ext cx="376157" cy="342057"/>
          </a:xfrm>
          <a:prstGeom prst="rect">
            <a:avLst/>
          </a:prstGeom>
        </p:spPr>
      </p:pic>
      <p:pic>
        <p:nvPicPr>
          <p:cNvPr id="10" name="Picture 9" descr="check-b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95" y="3776276"/>
            <a:ext cx="376157" cy="342057"/>
          </a:xfrm>
          <a:prstGeom prst="rect">
            <a:avLst/>
          </a:prstGeom>
        </p:spPr>
      </p:pic>
      <p:pic>
        <p:nvPicPr>
          <p:cNvPr id="11" name="Picture 10" descr="check-b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95" y="4704871"/>
            <a:ext cx="376157" cy="342057"/>
          </a:xfrm>
          <a:prstGeom prst="rect">
            <a:avLst/>
          </a:prstGeom>
        </p:spPr>
      </p:pic>
      <p:pic>
        <p:nvPicPr>
          <p:cNvPr id="12" name="Picture 11" descr="check-bo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7295" y="5609746"/>
            <a:ext cx="376157" cy="342057"/>
          </a:xfrm>
          <a:prstGeom prst="rect">
            <a:avLst/>
          </a:prstGeom>
        </p:spPr>
      </p:pic>
    </p:spTree>
    <p:extLst>
      <p:ext uri="{BB962C8B-B14F-4D97-AF65-F5344CB8AC3E}">
        <p14:creationId xmlns:p14="http://schemas.microsoft.com/office/powerpoint/2010/main" val="216364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8021" y="-1518797"/>
            <a:ext cx="12993723" cy="8410047"/>
          </a:xfrm>
          <a:prstGeom prst="rect">
            <a:avLst/>
          </a:prstGeom>
        </p:spPr>
      </p:pic>
      <p:sp>
        <p:nvSpPr>
          <p:cNvPr id="4" name="TextBox 3"/>
          <p:cNvSpPr txBox="1"/>
          <p:nvPr/>
        </p:nvSpPr>
        <p:spPr>
          <a:xfrm>
            <a:off x="351690" y="1626078"/>
            <a:ext cx="4786923" cy="3010055"/>
          </a:xfrm>
          <a:prstGeom prst="rect">
            <a:avLst/>
          </a:prstGeom>
          <a:noFill/>
        </p:spPr>
        <p:txBody>
          <a:bodyPr wrap="square" rtlCol="0">
            <a:spAutoFit/>
          </a:bodyPr>
          <a:lstStyle/>
          <a:p>
            <a:pPr algn="ctr">
              <a:lnSpc>
                <a:spcPct val="80000"/>
              </a:lnSpc>
            </a:pPr>
            <a:r>
              <a:rPr lang="en-US" sz="3800" dirty="0">
                <a:solidFill>
                  <a:schemeClr val="bg1"/>
                </a:solidFill>
                <a:cs typeface="Segoe UI Semilight" panose="020B0402040204020203" pitchFamily="34" charset="0"/>
              </a:rPr>
              <a:t>CONGRATULATIONS!</a:t>
            </a:r>
          </a:p>
          <a:p>
            <a:pPr algn="ctr">
              <a:lnSpc>
                <a:spcPct val="70000"/>
              </a:lnSpc>
            </a:pPr>
            <a:endParaRPr lang="en-US" sz="2400" dirty="0"/>
          </a:p>
          <a:p>
            <a:pPr algn="ctr"/>
            <a:r>
              <a:rPr lang="en-US" sz="2400" dirty="0">
                <a:solidFill>
                  <a:srgbClr val="E7E6E6"/>
                </a:solidFill>
              </a:rPr>
              <a:t>Your new project is approved and being built.</a:t>
            </a:r>
          </a:p>
          <a:p>
            <a:pPr algn="ctr"/>
            <a:r>
              <a:rPr lang="en-US" sz="2400" dirty="0">
                <a:solidFill>
                  <a:srgbClr val="E7E6E6"/>
                </a:solidFill>
              </a:rPr>
              <a:t> </a:t>
            </a:r>
          </a:p>
          <a:p>
            <a:pPr algn="ctr"/>
            <a:r>
              <a:rPr lang="en-US" sz="2400" dirty="0">
                <a:solidFill>
                  <a:srgbClr val="E7E6E6"/>
                </a:solidFill>
              </a:rPr>
              <a:t>The community loves your solution and can’t wait to get this traffic moving! </a:t>
            </a:r>
            <a:endParaRPr lang="en-US" dirty="0">
              <a:solidFill>
                <a:srgbClr val="E7E6E6"/>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4601" y="-551879"/>
            <a:ext cx="10456163" cy="6972853"/>
          </a:xfrm>
          <a:prstGeom prst="rect">
            <a:avLst/>
          </a:prstGeom>
        </p:spPr>
      </p:pic>
    </p:spTree>
    <p:extLst>
      <p:ext uri="{BB962C8B-B14F-4D97-AF65-F5344CB8AC3E}">
        <p14:creationId xmlns:p14="http://schemas.microsoft.com/office/powerpoint/2010/main" val="347102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F2931-2C60-4346-B6D6-668AF5B3868F}"/>
              </a:ext>
            </a:extLst>
          </p:cNvPr>
          <p:cNvSpPr/>
          <p:nvPr/>
        </p:nvSpPr>
        <p:spPr>
          <a:xfrm>
            <a:off x="6851736" y="-1"/>
            <a:ext cx="534026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 name="Picture 1"/>
          <p:cNvPicPr>
            <a:picLocks noChangeAspect="1"/>
          </p:cNvPicPr>
          <p:nvPr/>
        </p:nvPicPr>
        <p:blipFill>
          <a:blip r:embed="rId3"/>
          <a:stretch>
            <a:fillRect/>
          </a:stretch>
        </p:blipFill>
        <p:spPr>
          <a:xfrm>
            <a:off x="-400861" y="-782373"/>
            <a:ext cx="12993723" cy="8410047"/>
          </a:xfrm>
          <a:prstGeom prst="rect">
            <a:avLst/>
          </a:prstGeom>
        </p:spPr>
      </p:pic>
      <p:sp>
        <p:nvSpPr>
          <p:cNvPr id="11" name="TextBox 10">
            <a:extLst>
              <a:ext uri="{FF2B5EF4-FFF2-40B4-BE49-F238E27FC236}">
                <a16:creationId xmlns:a16="http://schemas.microsoft.com/office/drawing/2014/main" id="{CFF1263B-B7E4-4419-B57B-316AF22FE3CB}"/>
              </a:ext>
            </a:extLst>
          </p:cNvPr>
          <p:cNvSpPr txBox="1"/>
          <p:nvPr/>
        </p:nvSpPr>
        <p:spPr>
          <a:xfrm>
            <a:off x="3608918" y="2863764"/>
            <a:ext cx="4988007" cy="923330"/>
          </a:xfrm>
          <a:prstGeom prst="rect">
            <a:avLst/>
          </a:prstGeom>
          <a:noFill/>
        </p:spPr>
        <p:txBody>
          <a:bodyPr wrap="square" rtlCol="0">
            <a:spAutoFit/>
          </a:bodyPr>
          <a:lstStyle/>
          <a:p>
            <a:pPr algn="ctr"/>
            <a:r>
              <a:rPr lang="en-US" sz="5400" dirty="0">
                <a:solidFill>
                  <a:schemeClr val="bg1"/>
                </a:solidFill>
                <a:cs typeface="Segoe UI Semibold" panose="020B0702040204020203" pitchFamily="34" charset="0"/>
              </a:rPr>
              <a:t>POP QUIZ</a:t>
            </a:r>
            <a:endParaRPr lang="en-US" sz="5400" dirty="0">
              <a:solidFill>
                <a:schemeClr val="bg1"/>
              </a:solidFill>
              <a:latin typeface="+mj-lt"/>
              <a:cs typeface="Segoe UI Light" panose="020B0502040204020203" pitchFamily="34" charset="0"/>
            </a:endParaRPr>
          </a:p>
        </p:txBody>
      </p:sp>
    </p:spTree>
    <p:extLst>
      <p:ext uri="{BB962C8B-B14F-4D97-AF65-F5344CB8AC3E}">
        <p14:creationId xmlns:p14="http://schemas.microsoft.com/office/powerpoint/2010/main" val="356530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41BD6-E2C6-41A3-BAD8-AC11B8C83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12192000" cy="8128000"/>
          </a:xfrm>
          <a:prstGeom prst="rect">
            <a:avLst/>
          </a:prstGeom>
        </p:spPr>
      </p:pic>
      <p:sp>
        <p:nvSpPr>
          <p:cNvPr id="6" name="Rectangle 5">
            <a:extLst>
              <a:ext uri="{FF2B5EF4-FFF2-40B4-BE49-F238E27FC236}">
                <a16:creationId xmlns:a16="http://schemas.microsoft.com/office/drawing/2014/main" id="{6B64C11E-03F2-4EAD-9E9B-61649E41C271}"/>
              </a:ext>
            </a:extLst>
          </p:cNvPr>
          <p:cNvSpPr/>
          <p:nvPr/>
        </p:nvSpPr>
        <p:spPr>
          <a:xfrm>
            <a:off x="-729916" y="2582780"/>
            <a:ext cx="13651832" cy="1692442"/>
          </a:xfrm>
          <a:prstGeom prst="rect">
            <a:avLst/>
          </a:prstGeom>
          <a:solidFill>
            <a:schemeClr val="bg1"/>
          </a:solidFill>
          <a:ln>
            <a:noFill/>
          </a:ln>
          <a:effectLst>
            <a:outerShdw blurRad="279400" sx="120000" sy="120000" algn="ctr" rotWithShape="0">
              <a:prstClr val="black">
                <a:alpha val="7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CEF2C7B-0FA7-4FAD-A107-0F0EAB04B647}"/>
              </a:ext>
            </a:extLst>
          </p:cNvPr>
          <p:cNvSpPr txBox="1">
            <a:spLocks/>
          </p:cNvSpPr>
          <p:nvPr/>
        </p:nvSpPr>
        <p:spPr>
          <a:xfrm>
            <a:off x="0" y="2582780"/>
            <a:ext cx="12192000" cy="169244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ctr"/>
            <a:r>
              <a:rPr lang="en-US" sz="5400" dirty="0">
                <a:solidFill>
                  <a:schemeClr val="tx1">
                    <a:lumMod val="85000"/>
                    <a:lumOff val="15000"/>
                  </a:schemeClr>
                </a:solidFill>
                <a:latin typeface="+mn-lt"/>
                <a:cs typeface="Segoe UI Semibold" panose="020B0702040204020203" pitchFamily="34" charset="0"/>
              </a:rPr>
              <a:t>QUESTIONS?</a:t>
            </a:r>
          </a:p>
        </p:txBody>
      </p:sp>
    </p:spTree>
    <p:extLst>
      <p:ext uri="{BB962C8B-B14F-4D97-AF65-F5344CB8AC3E}">
        <p14:creationId xmlns:p14="http://schemas.microsoft.com/office/powerpoint/2010/main" val="376815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F2931-2C60-4346-B6D6-668AF5B3868F}"/>
              </a:ext>
            </a:extLst>
          </p:cNvPr>
          <p:cNvSpPr/>
          <p:nvPr/>
        </p:nvSpPr>
        <p:spPr>
          <a:xfrm>
            <a:off x="6851736" y="-1"/>
            <a:ext cx="5340263"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t>
            </a:r>
          </a:p>
        </p:txBody>
      </p:sp>
      <p:pic>
        <p:nvPicPr>
          <p:cNvPr id="2" name="Picture 1"/>
          <p:cNvPicPr>
            <a:picLocks noChangeAspect="1"/>
          </p:cNvPicPr>
          <p:nvPr/>
        </p:nvPicPr>
        <p:blipFill>
          <a:blip r:embed="rId2"/>
          <a:stretch>
            <a:fillRect/>
          </a:stretch>
        </p:blipFill>
        <p:spPr>
          <a:xfrm>
            <a:off x="-400861" y="-782373"/>
            <a:ext cx="12993723" cy="8410047"/>
          </a:xfrm>
          <a:prstGeom prst="rect">
            <a:avLst/>
          </a:prstGeom>
        </p:spPr>
      </p:pic>
      <p:pic>
        <p:nvPicPr>
          <p:cNvPr id="9" name="Picture 8">
            <a:extLst>
              <a:ext uri="{FF2B5EF4-FFF2-40B4-BE49-F238E27FC236}">
                <a16:creationId xmlns:a16="http://schemas.microsoft.com/office/drawing/2014/main" id="{DB90EAC8-2773-4616-8835-D990448FA4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306" y="5032191"/>
            <a:ext cx="4513051" cy="1570542"/>
          </a:xfrm>
          <a:prstGeom prst="rect">
            <a:avLst/>
          </a:prstGeom>
        </p:spPr>
      </p:pic>
      <p:sp>
        <p:nvSpPr>
          <p:cNvPr id="3" name="Rectangle 2"/>
          <p:cNvSpPr/>
          <p:nvPr/>
        </p:nvSpPr>
        <p:spPr>
          <a:xfrm>
            <a:off x="2422769" y="1817076"/>
            <a:ext cx="7463692" cy="2872154"/>
          </a:xfrm>
          <a:prstGeom prst="rect">
            <a:avLst/>
          </a:prstGeom>
          <a:solidFill>
            <a:srgbClr val="40404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F1263B-B7E4-4419-B57B-316AF22FE3CB}"/>
              </a:ext>
            </a:extLst>
          </p:cNvPr>
          <p:cNvSpPr txBox="1"/>
          <p:nvPr/>
        </p:nvSpPr>
        <p:spPr>
          <a:xfrm>
            <a:off x="2827378" y="2101764"/>
            <a:ext cx="6264319" cy="2308324"/>
          </a:xfrm>
          <a:prstGeom prst="rect">
            <a:avLst/>
          </a:prstGeom>
          <a:noFill/>
        </p:spPr>
        <p:txBody>
          <a:bodyPr wrap="square" rtlCol="0">
            <a:spAutoFit/>
          </a:bodyPr>
          <a:lstStyle/>
          <a:p>
            <a:pPr lvl="0"/>
            <a:r>
              <a:rPr lang="en-US" sz="3600" dirty="0">
                <a:solidFill>
                  <a:srgbClr val="E7E6E6"/>
                </a:solidFill>
              </a:rPr>
              <a:t>Name</a:t>
            </a:r>
          </a:p>
          <a:p>
            <a:pPr lvl="0"/>
            <a:r>
              <a:rPr lang="en-US" sz="3600" dirty="0">
                <a:solidFill>
                  <a:srgbClr val="E7E6E6"/>
                </a:solidFill>
              </a:rPr>
              <a:t>Title</a:t>
            </a:r>
          </a:p>
          <a:p>
            <a:pPr lvl="0"/>
            <a:r>
              <a:rPr lang="en-US" sz="3600" dirty="0">
                <a:solidFill>
                  <a:srgbClr val="E7E6E6"/>
                </a:solidFill>
              </a:rPr>
              <a:t>Email</a:t>
            </a:r>
          </a:p>
          <a:p>
            <a:r>
              <a:rPr lang="en-US" sz="3600" dirty="0">
                <a:solidFill>
                  <a:srgbClr val="E7E6E6"/>
                </a:solidFill>
              </a:rPr>
              <a:t>Website (optional) </a:t>
            </a:r>
            <a:endParaRPr lang="en-US" sz="3200" dirty="0">
              <a:solidFill>
                <a:srgbClr val="E7E6E6"/>
              </a:solidFill>
              <a:latin typeface="+mj-lt"/>
              <a:cs typeface="Segoe UI Light" panose="020B0502040204020203" pitchFamily="34" charset="0"/>
            </a:endParaRPr>
          </a:p>
        </p:txBody>
      </p:sp>
      <p:sp>
        <p:nvSpPr>
          <p:cNvPr id="4" name="TextBox 3"/>
          <p:cNvSpPr txBox="1"/>
          <p:nvPr/>
        </p:nvSpPr>
        <p:spPr>
          <a:xfrm>
            <a:off x="2428874" y="602029"/>
            <a:ext cx="7445375" cy="923330"/>
          </a:xfrm>
          <a:prstGeom prst="rect">
            <a:avLst/>
          </a:prstGeom>
          <a:noFill/>
        </p:spPr>
        <p:txBody>
          <a:bodyPr wrap="square" rtlCol="0">
            <a:spAutoFit/>
          </a:bodyPr>
          <a:lstStyle/>
          <a:p>
            <a:pPr algn="ctr"/>
            <a:r>
              <a:rPr lang="en-US" sz="5400" dirty="0">
                <a:solidFill>
                  <a:srgbClr val="1A836B"/>
                </a:solidFill>
              </a:rPr>
              <a:t>THANK YOU!</a:t>
            </a:r>
          </a:p>
        </p:txBody>
      </p:sp>
    </p:spTree>
    <p:extLst>
      <p:ext uri="{BB962C8B-B14F-4D97-AF65-F5344CB8AC3E}">
        <p14:creationId xmlns:p14="http://schemas.microsoft.com/office/powerpoint/2010/main" val="303533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08021" y="-1518797"/>
            <a:ext cx="12993723" cy="8410047"/>
          </a:xfrm>
          <a:prstGeom prst="rect">
            <a:avLst/>
          </a:prstGeom>
        </p:spPr>
      </p:pic>
      <p:sp>
        <p:nvSpPr>
          <p:cNvPr id="4" name="TextBox 3"/>
          <p:cNvSpPr txBox="1"/>
          <p:nvPr/>
        </p:nvSpPr>
        <p:spPr>
          <a:xfrm>
            <a:off x="-156429" y="1623419"/>
            <a:ext cx="5568463" cy="2622256"/>
          </a:xfrm>
          <a:prstGeom prst="rect">
            <a:avLst/>
          </a:prstGeom>
          <a:noFill/>
        </p:spPr>
        <p:txBody>
          <a:bodyPr wrap="square" rtlCol="0">
            <a:spAutoFit/>
          </a:bodyPr>
          <a:lstStyle/>
          <a:p>
            <a:pPr algn="ctr">
              <a:lnSpc>
                <a:spcPct val="80000"/>
              </a:lnSpc>
            </a:pPr>
            <a:r>
              <a:rPr lang="en-US" sz="5400" dirty="0">
                <a:solidFill>
                  <a:schemeClr val="bg1"/>
                </a:solidFill>
                <a:cs typeface="Segoe UI Semilight" panose="020B0402040204020203" pitchFamily="34" charset="0"/>
              </a:rPr>
              <a:t>THE PROBLEM:</a:t>
            </a:r>
          </a:p>
          <a:p>
            <a:pPr algn="ctr">
              <a:lnSpc>
                <a:spcPct val="80000"/>
              </a:lnSpc>
            </a:pPr>
            <a:r>
              <a:rPr lang="en-US" sz="5400" b="1" dirty="0">
                <a:solidFill>
                  <a:srgbClr val="19937E"/>
                </a:solidFill>
                <a:latin typeface="+mj-lt"/>
                <a:cs typeface="Segoe UI Semilight" panose="020B0402040204020203" pitchFamily="34" charset="0"/>
              </a:rPr>
              <a:t>COMMUTE TIMES</a:t>
            </a:r>
            <a:endParaRPr lang="en-US" sz="5400" dirty="0">
              <a:solidFill>
                <a:srgbClr val="19937E"/>
              </a:solidFill>
              <a:latin typeface="+mj-lt"/>
              <a:cs typeface="Segoe UI Semilight" panose="020B0402040204020203" pitchFamily="34" charset="0"/>
            </a:endParaRPr>
          </a:p>
          <a:p>
            <a:pPr algn="ctr">
              <a:lnSpc>
                <a:spcPct val="70000"/>
              </a:lnSpc>
            </a:pPr>
            <a:endParaRPr lang="en-US" sz="2400" dirty="0"/>
          </a:p>
          <a:p>
            <a:pPr algn="ctr">
              <a:lnSpc>
                <a:spcPct val="90000"/>
              </a:lnSpc>
            </a:pPr>
            <a:r>
              <a:rPr lang="en-US" sz="2400" dirty="0">
                <a:solidFill>
                  <a:schemeClr val="bg1"/>
                </a:solidFill>
              </a:rPr>
              <a:t>Please take out your</a:t>
            </a:r>
          </a:p>
          <a:p>
            <a:pPr algn="ctr">
              <a:lnSpc>
                <a:spcPct val="90000"/>
              </a:lnSpc>
            </a:pPr>
            <a:r>
              <a:rPr lang="en-US" sz="2400" dirty="0">
                <a:solidFill>
                  <a:schemeClr val="bg1"/>
                </a:solidFill>
              </a:rPr>
              <a:t> </a:t>
            </a:r>
            <a:r>
              <a:rPr lang="en-US" sz="2400" b="1" i="1" dirty="0">
                <a:solidFill>
                  <a:schemeClr val="bg1"/>
                </a:solidFill>
              </a:rPr>
              <a:t>As the Planner Sees It: Role Play</a:t>
            </a:r>
            <a:r>
              <a:rPr lang="en-US" sz="2400" b="1" dirty="0">
                <a:solidFill>
                  <a:schemeClr val="bg1"/>
                </a:solidFill>
              </a:rPr>
              <a:t> </a:t>
            </a:r>
            <a:r>
              <a:rPr lang="en-US" sz="2400" dirty="0">
                <a:solidFill>
                  <a:schemeClr val="bg1"/>
                </a:solidFill>
              </a:rPr>
              <a:t>packets. </a:t>
            </a:r>
            <a:endParaRPr lang="en-US" sz="2400" dirty="0">
              <a:solidFill>
                <a:schemeClr val="bg1"/>
              </a:solidFill>
              <a:cs typeface="Segoe UI Semilight" panose="020B0402040204020203" pitchFamily="34" charset="0"/>
            </a:endParaRPr>
          </a:p>
          <a:p>
            <a:endParaRPr lang="en-US" dirty="0"/>
          </a:p>
        </p:txBody>
      </p:sp>
      <p:pic>
        <p:nvPicPr>
          <p:cNvPr id="2" name="Picture 1" descr="6193073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3626" y="-551879"/>
            <a:ext cx="11131263" cy="6972853"/>
          </a:xfrm>
          <a:prstGeom prst="rect">
            <a:avLst/>
          </a:prstGeom>
        </p:spPr>
      </p:pic>
    </p:spTree>
    <p:extLst>
      <p:ext uri="{BB962C8B-B14F-4D97-AF65-F5344CB8AC3E}">
        <p14:creationId xmlns:p14="http://schemas.microsoft.com/office/powerpoint/2010/main" val="391316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CEDCBA-0358-4BDE-B7FF-68E4A9FE6F7E}"/>
              </a:ext>
            </a:extLst>
          </p:cNvPr>
          <p:cNvSpPr txBox="1"/>
          <p:nvPr/>
        </p:nvSpPr>
        <p:spPr>
          <a:xfrm>
            <a:off x="6464197" y="1038603"/>
            <a:ext cx="5166481" cy="4524315"/>
          </a:xfrm>
          <a:prstGeom prst="rect">
            <a:avLst/>
          </a:prstGeom>
          <a:noFill/>
        </p:spPr>
        <p:txBody>
          <a:bodyPr wrap="square" rtlCol="0" anchor="ctr">
            <a:spAutoFit/>
          </a:bodyPr>
          <a:lstStyle/>
          <a:p>
            <a:pPr marL="465138" lvl="0" indent="-452438">
              <a:buSzPct val="150000"/>
              <a:buFont typeface="Wingdings" pitchFamily="2" charset="2"/>
              <a:buChar char="q"/>
            </a:pPr>
            <a:r>
              <a:rPr lang="en-US" sz="2400" dirty="0">
                <a:solidFill>
                  <a:schemeClr val="tx1">
                    <a:lumMod val="75000"/>
                    <a:lumOff val="25000"/>
                  </a:schemeClr>
                </a:solidFill>
              </a:rPr>
              <a:t>Evaluate the problem and determine if any action is necessary.</a:t>
            </a:r>
          </a:p>
          <a:p>
            <a:pPr marL="465138" lvl="0" indent="-452438">
              <a:buSzPct val="150000"/>
              <a:buFont typeface="Wingdings" pitchFamily="2" charset="2"/>
              <a:buChar char="q"/>
            </a:pPr>
            <a:endParaRPr lang="en-US" sz="2400" dirty="0">
              <a:solidFill>
                <a:schemeClr val="tx1">
                  <a:lumMod val="75000"/>
                  <a:lumOff val="25000"/>
                </a:schemeClr>
              </a:solidFill>
            </a:endParaRPr>
          </a:p>
          <a:p>
            <a:pPr marL="465138" lvl="0" indent="-452438">
              <a:buSzPct val="150000"/>
              <a:buFont typeface="Wingdings" pitchFamily="2" charset="2"/>
              <a:buChar char="q"/>
            </a:pPr>
            <a:r>
              <a:rPr lang="en-US" sz="2400" dirty="0">
                <a:solidFill>
                  <a:schemeClr val="tx1">
                    <a:lumMod val="75000"/>
                    <a:lumOff val="25000"/>
                  </a:schemeClr>
                </a:solidFill>
              </a:rPr>
              <a:t>Set some goals based on your evaluation.</a:t>
            </a:r>
          </a:p>
          <a:p>
            <a:pPr marL="465138" lvl="0" indent="-452438">
              <a:buSzPct val="150000"/>
              <a:buFont typeface="Wingdings" pitchFamily="2" charset="2"/>
              <a:buChar char="q"/>
            </a:pPr>
            <a:endParaRPr lang="en-US" sz="2400" dirty="0">
              <a:solidFill>
                <a:schemeClr val="tx1">
                  <a:lumMod val="75000"/>
                  <a:lumOff val="25000"/>
                </a:schemeClr>
              </a:solidFill>
            </a:endParaRPr>
          </a:p>
          <a:p>
            <a:pPr marL="465138" lvl="0" indent="-452438">
              <a:buSzPct val="150000"/>
              <a:buFont typeface="Wingdings" pitchFamily="2" charset="2"/>
              <a:buChar char="q"/>
            </a:pPr>
            <a:r>
              <a:rPr lang="en-US" sz="2400" dirty="0">
                <a:solidFill>
                  <a:schemeClr val="tx1">
                    <a:lumMod val="75000"/>
                    <a:lumOff val="25000"/>
                  </a:schemeClr>
                </a:solidFill>
              </a:rPr>
              <a:t>Propose solutions to the problem.</a:t>
            </a:r>
          </a:p>
          <a:p>
            <a:pPr marL="465138" lvl="0" indent="-452438">
              <a:buSzPct val="150000"/>
              <a:buFont typeface="Wingdings" pitchFamily="2" charset="2"/>
              <a:buChar char="q"/>
            </a:pPr>
            <a:endParaRPr lang="en-US" sz="2400" dirty="0">
              <a:solidFill>
                <a:schemeClr val="tx1">
                  <a:lumMod val="75000"/>
                  <a:lumOff val="25000"/>
                </a:schemeClr>
              </a:solidFill>
            </a:endParaRPr>
          </a:p>
          <a:p>
            <a:pPr marL="465138" lvl="0" indent="-452438">
              <a:buSzPct val="150000"/>
              <a:buFont typeface="Wingdings" pitchFamily="2" charset="2"/>
              <a:buChar char="q"/>
            </a:pPr>
            <a:r>
              <a:rPr lang="en-US" sz="2400" dirty="0">
                <a:solidFill>
                  <a:schemeClr val="tx1">
                    <a:lumMod val="75000"/>
                    <a:lumOff val="25000"/>
                  </a:schemeClr>
                </a:solidFill>
              </a:rPr>
              <a:t>Make a decision about what the city will do moving forward.</a:t>
            </a:r>
          </a:p>
          <a:p>
            <a:pPr marL="465138" indent="-452438">
              <a:buSzPct val="150000"/>
              <a:buFont typeface="Wingdings" pitchFamily="2" charset="2"/>
              <a:buChar char="q"/>
            </a:pPr>
            <a:endParaRPr lang="en-US" sz="2400" dirty="0">
              <a:solidFill>
                <a:schemeClr val="tx1">
                  <a:lumMod val="75000"/>
                  <a:lumOff val="25000"/>
                </a:schemeClr>
              </a:solidFill>
            </a:endParaRPr>
          </a:p>
          <a:p>
            <a:pPr marL="465138" indent="-452438">
              <a:buSzPct val="150000"/>
              <a:buFont typeface="Wingdings" pitchFamily="2" charset="2"/>
              <a:buChar char="q"/>
            </a:pPr>
            <a:r>
              <a:rPr lang="en-US" sz="2400" dirty="0">
                <a:solidFill>
                  <a:schemeClr val="tx1">
                    <a:lumMod val="75000"/>
                    <a:lumOff val="25000"/>
                  </a:schemeClr>
                </a:solidFill>
              </a:rPr>
              <a:t>Write-up your plan</a:t>
            </a:r>
            <a:r>
              <a:rPr lang="en-US" sz="2400" dirty="0"/>
              <a:t>! </a:t>
            </a:r>
            <a:endParaRPr lang="en-US" sz="2400" dirty="0">
              <a:latin typeface="Segoe UI Light" panose="020B0502040204020203" pitchFamily="34" charset="0"/>
              <a:cs typeface="Segoe UI Light" panose="020B0502040204020203" pitchFamily="34" charset="0"/>
            </a:endParaRPr>
          </a:p>
        </p:txBody>
      </p:sp>
      <p:sp>
        <p:nvSpPr>
          <p:cNvPr id="3" name="Rectangle 2"/>
          <p:cNvSpPr/>
          <p:nvPr/>
        </p:nvSpPr>
        <p:spPr>
          <a:xfrm>
            <a:off x="-127000" y="-142875"/>
            <a:ext cx="5453575" cy="7191375"/>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0B5DC8C-35E9-41DF-9CE0-655E66C8A5EB}"/>
              </a:ext>
            </a:extLst>
          </p:cNvPr>
          <p:cNvSpPr txBox="1">
            <a:spLocks/>
          </p:cNvSpPr>
          <p:nvPr/>
        </p:nvSpPr>
        <p:spPr>
          <a:xfrm>
            <a:off x="-136769" y="0"/>
            <a:ext cx="5451231" cy="6858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pPr algn="ctr"/>
            <a:r>
              <a:rPr lang="en-US" sz="5400" b="1" dirty="0">
                <a:solidFill>
                  <a:schemeClr val="bg1"/>
                </a:solidFill>
                <a:latin typeface="+mn-lt"/>
                <a:cs typeface="Segoe UI Semilight" panose="020B0402040204020203" pitchFamily="34" charset="0"/>
              </a:rPr>
              <a:t>ROLE PLAY: </a:t>
            </a:r>
            <a:r>
              <a:rPr lang="en-US" sz="5400" dirty="0">
                <a:solidFill>
                  <a:schemeClr val="tx1">
                    <a:lumMod val="75000"/>
                    <a:lumOff val="25000"/>
                  </a:schemeClr>
                </a:solidFill>
                <a:latin typeface="+mn-lt"/>
                <a:cs typeface="Segoe UI Semilight" panose="020B0402040204020203" pitchFamily="34" charset="0"/>
              </a:rPr>
              <a:t>OBJECTIVES</a:t>
            </a:r>
          </a:p>
        </p:txBody>
      </p:sp>
      <p:sp>
        <p:nvSpPr>
          <p:cNvPr id="10" name="TextBox 9"/>
          <p:cNvSpPr txBox="1"/>
          <p:nvPr/>
        </p:nvSpPr>
        <p:spPr>
          <a:xfrm>
            <a:off x="5984875" y="79375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442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6999" y="-111125"/>
            <a:ext cx="4841874" cy="7096125"/>
          </a:xfrm>
          <a:prstGeom prst="rect">
            <a:avLst/>
          </a:prstGeom>
          <a:solidFill>
            <a:srgbClr val="1A836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C157D3-5AC8-4CAE-92BD-90000586C1CC}"/>
              </a:ext>
            </a:extLst>
          </p:cNvPr>
          <p:cNvSpPr>
            <a:spLocks noGrp="1"/>
          </p:cNvSpPr>
          <p:nvPr>
            <p:ph type="title"/>
          </p:nvPr>
        </p:nvSpPr>
        <p:spPr>
          <a:xfrm>
            <a:off x="136769" y="0"/>
            <a:ext cx="4220308" cy="6858000"/>
          </a:xfrm>
        </p:spPr>
        <p:txBody>
          <a:bodyPr>
            <a:normAutofit/>
          </a:bodyPr>
          <a:lstStyle/>
          <a:p>
            <a:pPr algn="ctr">
              <a:lnSpc>
                <a:spcPct val="90000"/>
              </a:lnSpc>
            </a:pPr>
            <a:r>
              <a:rPr lang="en-US" sz="5400" dirty="0">
                <a:solidFill>
                  <a:schemeClr val="bg1"/>
                </a:solidFill>
                <a:latin typeface="+mn-lt"/>
                <a:cs typeface="Segoe UI Semilight" panose="020B0402040204020203" pitchFamily="34" charset="0"/>
              </a:rPr>
              <a:t>STAKE HOLDERS</a:t>
            </a:r>
          </a:p>
        </p:txBody>
      </p:sp>
      <p:sp>
        <p:nvSpPr>
          <p:cNvPr id="4" name="Content Placeholder 3"/>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27AA9C95-31A9-4968-9827-0435552E255E}"/>
              </a:ext>
            </a:extLst>
          </p:cNvPr>
          <p:cNvPicPr>
            <a:picLocks noChangeAspect="1"/>
          </p:cNvPicPr>
          <p:nvPr/>
        </p:nvPicPr>
        <p:blipFill rotWithShape="1">
          <a:blip r:embed="rId3">
            <a:extLst>
              <a:ext uri="{28A0092B-C50C-407E-A947-70E740481C1C}">
                <a14:useLocalDpi xmlns:a14="http://schemas.microsoft.com/office/drawing/2010/main" val="0"/>
              </a:ext>
            </a:extLst>
          </a:blip>
          <a:srcRect r="1945" b="9814"/>
          <a:stretch/>
        </p:blipFill>
        <p:spPr>
          <a:xfrm>
            <a:off x="4735509" y="0"/>
            <a:ext cx="7456491" cy="6858000"/>
          </a:xfrm>
          <a:prstGeom prst="rect">
            <a:avLst/>
          </a:prstGeom>
          <a:effectLst>
            <a:outerShdw blurRad="50800" dist="38100" dir="10800000" algn="r" rotWithShape="0">
              <a:prstClr val="black">
                <a:alpha val="20000"/>
              </a:prstClr>
            </a:outerShdw>
          </a:effectLst>
        </p:spPr>
      </p:pic>
      <p:sp>
        <p:nvSpPr>
          <p:cNvPr id="3" name="TextBox 2">
            <a:extLst>
              <a:ext uri="{FF2B5EF4-FFF2-40B4-BE49-F238E27FC236}">
                <a16:creationId xmlns:a16="http://schemas.microsoft.com/office/drawing/2014/main" id="{A06E13FE-5879-4D8C-B5AA-539214F4DE2A}"/>
              </a:ext>
            </a:extLst>
          </p:cNvPr>
          <p:cNvSpPr txBox="1"/>
          <p:nvPr/>
        </p:nvSpPr>
        <p:spPr>
          <a:xfrm>
            <a:off x="9935449" y="283353"/>
            <a:ext cx="1762755" cy="2556255"/>
          </a:xfrm>
          <a:prstGeom prst="rect">
            <a:avLst/>
          </a:prstGeom>
          <a:noFill/>
        </p:spPr>
        <p:txBody>
          <a:bodyPr wrap="square" rtlCol="0">
            <a:spAutoFit/>
          </a:bodyPr>
          <a:lstStyle/>
          <a:p>
            <a:pPr marL="171450" indent="-171450">
              <a:lnSpc>
                <a:spcPts val="1600"/>
              </a:lnSpc>
              <a:buFont typeface="Arial"/>
              <a:buChar char="•"/>
            </a:pPr>
            <a:r>
              <a:rPr lang="en-US" sz="1200" dirty="0">
                <a:latin typeface="Segoe UI" panose="020B0502040204020203" pitchFamily="34" charset="0"/>
                <a:cs typeface="Segoe UI" panose="020B0502040204020203" pitchFamily="34" charset="0"/>
              </a:rPr>
              <a:t>Individuals</a:t>
            </a:r>
          </a:p>
          <a:p>
            <a:pPr marL="171450" indent="-171450">
              <a:lnSpc>
                <a:spcPts val="1600"/>
              </a:lnSpc>
              <a:buFont typeface="Arial"/>
              <a:buChar char="•"/>
            </a:pPr>
            <a:r>
              <a:rPr lang="en-US" sz="1200" dirty="0">
                <a:latin typeface="Segoe UI" panose="020B0502040204020203" pitchFamily="34" charset="0"/>
                <a:cs typeface="Segoe UI" panose="020B0502040204020203" pitchFamily="34" charset="0"/>
              </a:rPr>
              <a:t>Business owners</a:t>
            </a:r>
          </a:p>
          <a:p>
            <a:pPr marL="171450" indent="-171450">
              <a:lnSpc>
                <a:spcPts val="1600"/>
              </a:lnSpc>
              <a:buFont typeface="Arial"/>
              <a:buChar char="•"/>
            </a:pPr>
            <a:r>
              <a:rPr lang="en-US" sz="1200" dirty="0">
                <a:latin typeface="Segoe UI" panose="020B0502040204020203" pitchFamily="34" charset="0"/>
                <a:cs typeface="Segoe UI" panose="020B0502040204020203" pitchFamily="34" charset="0"/>
              </a:rPr>
              <a:t>Neighborhood Associations</a:t>
            </a:r>
          </a:p>
          <a:p>
            <a:pPr marL="171450" indent="-171450">
              <a:lnSpc>
                <a:spcPts val="1600"/>
              </a:lnSpc>
              <a:buFont typeface="Arial"/>
              <a:buChar char="•"/>
            </a:pPr>
            <a:r>
              <a:rPr lang="en-US" sz="1200" dirty="0">
                <a:latin typeface="Segoe UI" panose="020B0502040204020203" pitchFamily="34" charset="0"/>
                <a:cs typeface="Segoe UI" panose="020B0502040204020203" pitchFamily="34" charset="0"/>
              </a:rPr>
              <a:t>Non-profit organizations (environmental, social service, healthcare, etc.) </a:t>
            </a:r>
          </a:p>
          <a:p>
            <a:pPr marL="171450" indent="-171450">
              <a:lnSpc>
                <a:spcPts val="1600"/>
              </a:lnSpc>
              <a:buFont typeface="Arial"/>
              <a:buChar char="•"/>
            </a:pPr>
            <a:r>
              <a:rPr lang="en-US" sz="1200" dirty="0">
                <a:latin typeface="Segoe UI" panose="020B0502040204020203" pitchFamily="34" charset="0"/>
                <a:cs typeface="Segoe UI" panose="020B0502040204020203" pitchFamily="34" charset="0"/>
              </a:rPr>
              <a:t>Churches </a:t>
            </a:r>
          </a:p>
          <a:p>
            <a:pPr marL="171450" indent="-171450">
              <a:lnSpc>
                <a:spcPts val="1600"/>
              </a:lnSpc>
              <a:buFont typeface="Arial"/>
              <a:buChar char="•"/>
            </a:pPr>
            <a:r>
              <a:rPr lang="en-US" sz="1200" dirty="0">
                <a:latin typeface="Segoe UI" panose="020B0502040204020203" pitchFamily="34" charset="0"/>
                <a:cs typeface="Segoe UI" panose="020B0502040204020203" pitchFamily="34" charset="0"/>
              </a:rPr>
              <a:t>Schools </a:t>
            </a:r>
          </a:p>
          <a:p>
            <a:pPr>
              <a:lnSpc>
                <a:spcPts val="1600"/>
              </a:lnSpc>
            </a:pPr>
            <a:endParaRPr lang="en-US" sz="1400" dirty="0">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98206829-30CB-4821-B485-92E954CDACB1}"/>
              </a:ext>
            </a:extLst>
          </p:cNvPr>
          <p:cNvSpPr txBox="1"/>
          <p:nvPr/>
        </p:nvSpPr>
        <p:spPr>
          <a:xfrm>
            <a:off x="7738444" y="4765966"/>
            <a:ext cx="1806608" cy="1785104"/>
          </a:xfrm>
          <a:prstGeom prst="rect">
            <a:avLst/>
          </a:prstGeom>
          <a:noFill/>
        </p:spPr>
        <p:txBody>
          <a:bodyPr wrap="square" rtlCol="0">
            <a:spAutoFit/>
          </a:bodyPr>
          <a:lstStyle/>
          <a:p>
            <a:pPr marL="171450" indent="-171450">
              <a:buFont typeface="Arial"/>
              <a:buChar char="•"/>
            </a:pPr>
            <a:r>
              <a:rPr lang="en-US" sz="1200" dirty="0">
                <a:latin typeface="Segoe UI" panose="020B0502040204020203" pitchFamily="34" charset="0"/>
                <a:cs typeface="Segoe UI" panose="020B0502040204020203" pitchFamily="34" charset="0"/>
              </a:rPr>
              <a:t>Developers </a:t>
            </a:r>
          </a:p>
          <a:p>
            <a:pPr marL="171450" indent="-171450">
              <a:buFont typeface="Arial"/>
              <a:buChar char="•"/>
            </a:pPr>
            <a:r>
              <a:rPr lang="en-US" sz="1200" dirty="0">
                <a:latin typeface="Segoe UI" panose="020B0502040204020203" pitchFamily="34" charset="0"/>
                <a:cs typeface="Segoe UI" panose="020B0502040204020203" pitchFamily="34" charset="0"/>
              </a:rPr>
              <a:t>Large property owners </a:t>
            </a:r>
          </a:p>
          <a:p>
            <a:pPr marL="171450" indent="-171450">
              <a:buFont typeface="Arial"/>
              <a:buChar char="•"/>
            </a:pPr>
            <a:r>
              <a:rPr lang="en-US" sz="1200" dirty="0">
                <a:latin typeface="Segoe UI" panose="020B0502040204020203" pitchFamily="34" charset="0"/>
                <a:cs typeface="Segoe UI" panose="020B0502040204020203" pitchFamily="34" charset="0"/>
              </a:rPr>
              <a:t>Builders </a:t>
            </a:r>
          </a:p>
          <a:p>
            <a:pPr marL="171450" indent="-171450">
              <a:buFont typeface="Arial"/>
              <a:buChar char="•"/>
            </a:pPr>
            <a:r>
              <a:rPr lang="en-US" sz="1200" dirty="0">
                <a:latin typeface="Segoe UI" panose="020B0502040204020203" pitchFamily="34" charset="0"/>
                <a:cs typeface="Segoe UI" panose="020B0502040204020203" pitchFamily="34" charset="0"/>
              </a:rPr>
              <a:t>Developers attorneys </a:t>
            </a:r>
          </a:p>
          <a:p>
            <a:pPr marL="171450" indent="-171450">
              <a:buFont typeface="Arial"/>
              <a:buChar char="•"/>
            </a:pPr>
            <a:r>
              <a:rPr lang="en-US" sz="1200" dirty="0">
                <a:latin typeface="Segoe UI" panose="020B0502040204020203" pitchFamily="34" charset="0"/>
                <a:cs typeface="Segoe UI" panose="020B0502040204020203" pitchFamily="34" charset="0"/>
              </a:rPr>
              <a:t>Private planning or development consultants </a:t>
            </a:r>
            <a:r>
              <a:rPr lang="en-US" sz="1400" dirty="0">
                <a:latin typeface="Segoe UI" panose="020B0502040204020203" pitchFamily="34" charset="0"/>
                <a:cs typeface="Segoe UI" panose="020B0502040204020203" pitchFamily="34" charset="0"/>
              </a:rPr>
              <a:t>	</a:t>
            </a:r>
          </a:p>
        </p:txBody>
      </p:sp>
      <p:sp>
        <p:nvSpPr>
          <p:cNvPr id="7" name="TextBox 6">
            <a:extLst>
              <a:ext uri="{FF2B5EF4-FFF2-40B4-BE49-F238E27FC236}">
                <a16:creationId xmlns:a16="http://schemas.microsoft.com/office/drawing/2014/main" id="{125F0F82-BB9C-4987-9E3A-6007640F1CD0}"/>
              </a:ext>
            </a:extLst>
          </p:cNvPr>
          <p:cNvSpPr txBox="1"/>
          <p:nvPr/>
        </p:nvSpPr>
        <p:spPr>
          <a:xfrm>
            <a:off x="5064760" y="1126805"/>
            <a:ext cx="1943100" cy="2308324"/>
          </a:xfrm>
          <a:prstGeom prst="rect">
            <a:avLst/>
          </a:prstGeom>
          <a:noFill/>
        </p:spPr>
        <p:txBody>
          <a:bodyPr wrap="square" rtlCol="0">
            <a:spAutoFit/>
          </a:bodyPr>
          <a:lstStyle/>
          <a:p>
            <a:pPr marL="171450" indent="-171450">
              <a:buFont typeface="Arial"/>
              <a:buChar char="•"/>
            </a:pPr>
            <a:r>
              <a:rPr lang="en-US" sz="1200" dirty="0">
                <a:latin typeface="Segoe UI" panose="020B0502040204020203" pitchFamily="34" charset="0"/>
                <a:cs typeface="Segoe UI" panose="020B0502040204020203" pitchFamily="34" charset="0"/>
              </a:rPr>
              <a:t>Elected officials – City council, County commission. </a:t>
            </a:r>
          </a:p>
          <a:p>
            <a:pPr marL="171450" indent="-171450">
              <a:buFont typeface="Arial"/>
              <a:buChar char="•"/>
            </a:pPr>
            <a:r>
              <a:rPr lang="en-US" sz="1200" dirty="0">
                <a:latin typeface="Segoe UI" panose="020B0502040204020203" pitchFamily="34" charset="0"/>
                <a:cs typeface="Segoe UI" panose="020B0502040204020203" pitchFamily="34" charset="0"/>
              </a:rPr>
              <a:t>Government Departments (Public Works, Utilities, Transportation, Wastewater, </a:t>
            </a:r>
            <a:r>
              <a:rPr lang="en-US" sz="1200" dirty="0" err="1">
                <a:latin typeface="Segoe UI" panose="020B0502040204020203" pitchFamily="34" charset="0"/>
                <a:cs typeface="Segoe UI" panose="020B0502040204020203" pitchFamily="34" charset="0"/>
              </a:rPr>
              <a:t>Stormwater</a:t>
            </a:r>
            <a:r>
              <a:rPr lang="en-US" sz="1200" dirty="0">
                <a:latin typeface="Segoe UI" panose="020B0502040204020203" pitchFamily="34" charset="0"/>
                <a:cs typeface="Segoe UI" panose="020B0502040204020203" pitchFamily="34" charset="0"/>
              </a:rPr>
              <a:t>, Parks and Rec, etc.) </a:t>
            </a:r>
          </a:p>
          <a:p>
            <a:pPr marL="171450" indent="-171450">
              <a:buFont typeface="Arial"/>
              <a:buChar char="•"/>
            </a:pPr>
            <a:r>
              <a:rPr lang="en-US" sz="1200" dirty="0">
                <a:latin typeface="Segoe UI" panose="020B0502040204020203" pitchFamily="34" charset="0"/>
                <a:cs typeface="Segoe UI" panose="020B0502040204020203" pitchFamily="34" charset="0"/>
              </a:rPr>
              <a:t>State and Federal agencies</a:t>
            </a:r>
          </a:p>
        </p:txBody>
      </p:sp>
    </p:spTree>
    <p:extLst>
      <p:ext uri="{BB962C8B-B14F-4D97-AF65-F5344CB8AC3E}">
        <p14:creationId xmlns:p14="http://schemas.microsoft.com/office/powerpoint/2010/main" val="220167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DC8C-35E9-41DF-9CE0-655E66C8A5EB}"/>
              </a:ext>
            </a:extLst>
          </p:cNvPr>
          <p:cNvSpPr txBox="1">
            <a:spLocks/>
          </p:cNvSpPr>
          <p:nvPr/>
        </p:nvSpPr>
        <p:spPr>
          <a:xfrm>
            <a:off x="237067" y="0"/>
            <a:ext cx="4809065" cy="6858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endParaRPr lang="en-US" sz="5400" dirty="0">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4283812" y="-39076"/>
            <a:ext cx="11812475" cy="7645497"/>
          </a:xfrm>
          <a:prstGeom prst="rect">
            <a:avLst/>
          </a:prstGeom>
        </p:spPr>
      </p:pic>
      <p:sp>
        <p:nvSpPr>
          <p:cNvPr id="12" name="Content Placeholder 11"/>
          <p:cNvSpPr>
            <a:spLocks noGrp="1"/>
          </p:cNvSpPr>
          <p:nvPr>
            <p:ph idx="1"/>
          </p:nvPr>
        </p:nvSpPr>
        <p:spPr>
          <a:xfrm>
            <a:off x="2500923" y="1855422"/>
            <a:ext cx="8976702" cy="5003802"/>
          </a:xfrm>
        </p:spPr>
        <p:txBody>
          <a:bodyPr>
            <a:normAutofit fontScale="77500" lnSpcReduction="20000"/>
          </a:bodyPr>
          <a:lstStyle/>
          <a:p>
            <a:pPr marL="342900" lvl="0" indent="-342900">
              <a:lnSpc>
                <a:spcPct val="120000"/>
              </a:lnSpc>
              <a:buFont typeface="Arial"/>
              <a:buChar char="•"/>
            </a:pPr>
            <a:r>
              <a:rPr lang="en-US" sz="3100" dirty="0">
                <a:solidFill>
                  <a:schemeClr val="tx1">
                    <a:lumMod val="75000"/>
                    <a:lumOff val="25000"/>
                  </a:schemeClr>
                </a:solidFill>
                <a:latin typeface="+mn-lt"/>
              </a:rPr>
              <a:t>Middle of all three spheres: Community Residents, Government, and Development Related Businesses.</a:t>
            </a:r>
          </a:p>
          <a:p>
            <a:pPr marL="342900" lvl="0" indent="-342900">
              <a:lnSpc>
                <a:spcPct val="120000"/>
              </a:lnSpc>
              <a:buFont typeface="Arial"/>
              <a:buChar char="•"/>
            </a:pPr>
            <a:r>
              <a:rPr lang="en-US" sz="3100" dirty="0">
                <a:solidFill>
                  <a:schemeClr val="tx1">
                    <a:lumMod val="75000"/>
                    <a:lumOff val="25000"/>
                  </a:schemeClr>
                </a:solidFill>
                <a:latin typeface="+mn-lt"/>
              </a:rPr>
              <a:t>Facilitate communication between the three groups. </a:t>
            </a:r>
          </a:p>
          <a:p>
            <a:pPr marL="342900" lvl="0" indent="-342900">
              <a:lnSpc>
                <a:spcPct val="120000"/>
              </a:lnSpc>
              <a:buFont typeface="Arial"/>
              <a:buChar char="•"/>
            </a:pPr>
            <a:r>
              <a:rPr lang="en-US" sz="3100" dirty="0">
                <a:solidFill>
                  <a:schemeClr val="tx1">
                    <a:lumMod val="75000"/>
                    <a:lumOff val="25000"/>
                  </a:schemeClr>
                </a:solidFill>
                <a:latin typeface="+mn-lt"/>
              </a:rPr>
              <a:t>Help residents develop and refine the community vision. </a:t>
            </a:r>
          </a:p>
          <a:p>
            <a:pPr marL="342900" lvl="0" indent="-342900">
              <a:lnSpc>
                <a:spcPct val="120000"/>
              </a:lnSpc>
              <a:buFont typeface="Arial"/>
              <a:buChar char="•"/>
            </a:pPr>
            <a:r>
              <a:rPr lang="en-US" sz="3100" dirty="0">
                <a:solidFill>
                  <a:schemeClr val="tx1">
                    <a:lumMod val="75000"/>
                    <a:lumOff val="25000"/>
                  </a:schemeClr>
                </a:solidFill>
                <a:latin typeface="+mn-lt"/>
              </a:rPr>
              <a:t>The vision of the community is constantly changing, so planners must be nimble and continuously update and refine plans.</a:t>
            </a:r>
          </a:p>
          <a:p>
            <a:pPr marL="342900" lvl="0" indent="-342900">
              <a:lnSpc>
                <a:spcPct val="120000"/>
              </a:lnSpc>
              <a:buFont typeface="Arial"/>
              <a:buChar char="•"/>
            </a:pPr>
            <a:r>
              <a:rPr lang="en-US" sz="3100" dirty="0">
                <a:solidFill>
                  <a:schemeClr val="tx1">
                    <a:lumMod val="75000"/>
                    <a:lumOff val="25000"/>
                  </a:schemeClr>
                </a:solidFill>
                <a:latin typeface="+mn-lt"/>
              </a:rPr>
              <a:t>Help government develop the policy and code to implement the vision.</a:t>
            </a:r>
          </a:p>
          <a:p>
            <a:pPr marL="342900" indent="-342900">
              <a:lnSpc>
                <a:spcPct val="120000"/>
              </a:lnSpc>
              <a:buFont typeface="Arial"/>
              <a:buChar char="•"/>
            </a:pPr>
            <a:r>
              <a:rPr lang="en-US" sz="3100" dirty="0">
                <a:solidFill>
                  <a:schemeClr val="tx1">
                    <a:lumMod val="75000"/>
                    <a:lumOff val="25000"/>
                  </a:schemeClr>
                </a:solidFill>
                <a:latin typeface="+mn-lt"/>
              </a:rPr>
              <a:t>Work with developers to help them understand the policy and code to improve projects, so they match the community vision. </a:t>
            </a:r>
          </a:p>
          <a:p>
            <a:endParaRPr lang="en-US" dirty="0"/>
          </a:p>
        </p:txBody>
      </p:sp>
      <p:sp>
        <p:nvSpPr>
          <p:cNvPr id="11" name="Title 10"/>
          <p:cNvSpPr>
            <a:spLocks noGrp="1"/>
          </p:cNvSpPr>
          <p:nvPr>
            <p:ph type="title"/>
          </p:nvPr>
        </p:nvSpPr>
        <p:spPr>
          <a:xfrm>
            <a:off x="2159197" y="814732"/>
            <a:ext cx="5724477" cy="822230"/>
          </a:xfrm>
        </p:spPr>
        <p:txBody>
          <a:bodyPr>
            <a:noAutofit/>
          </a:bodyPr>
          <a:lstStyle/>
          <a:p>
            <a:r>
              <a:rPr lang="en-US" sz="5400" dirty="0">
                <a:solidFill>
                  <a:schemeClr val="tx1">
                    <a:lumMod val="75000"/>
                    <a:lumOff val="25000"/>
                  </a:schemeClr>
                </a:solidFill>
                <a:latin typeface="+mj-lt"/>
                <a:cs typeface="Segoe UI Semilight" panose="020B0402040204020203" pitchFamily="34" charset="0"/>
              </a:rPr>
              <a:t>PLANNERS</a:t>
            </a:r>
          </a:p>
        </p:txBody>
      </p:sp>
    </p:spTree>
    <p:extLst>
      <p:ext uri="{BB962C8B-B14F-4D97-AF65-F5344CB8AC3E}">
        <p14:creationId xmlns:p14="http://schemas.microsoft.com/office/powerpoint/2010/main" val="110844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83812" y="-19538"/>
            <a:ext cx="11812475" cy="7645497"/>
          </a:xfrm>
          <a:prstGeom prst="rect">
            <a:avLst/>
          </a:prstGeom>
        </p:spPr>
      </p:pic>
      <p:sp>
        <p:nvSpPr>
          <p:cNvPr id="6" name="Title 1">
            <a:extLst>
              <a:ext uri="{FF2B5EF4-FFF2-40B4-BE49-F238E27FC236}">
                <a16:creationId xmlns:a16="http://schemas.microsoft.com/office/drawing/2014/main" id="{30B5DC8C-35E9-41DF-9CE0-655E66C8A5EB}"/>
              </a:ext>
            </a:extLst>
          </p:cNvPr>
          <p:cNvSpPr txBox="1">
            <a:spLocks/>
          </p:cNvSpPr>
          <p:nvPr/>
        </p:nvSpPr>
        <p:spPr>
          <a:xfrm>
            <a:off x="237067" y="0"/>
            <a:ext cx="4809065" cy="6858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endParaRPr lang="en-US" sz="5400" dirty="0">
              <a:latin typeface="Segoe UI Semilight" panose="020B0402040204020203" pitchFamily="34" charset="0"/>
              <a:cs typeface="Segoe UI Semilight" panose="020B0402040204020203" pitchFamily="34" charset="0"/>
            </a:endParaRPr>
          </a:p>
        </p:txBody>
      </p:sp>
      <p:sp>
        <p:nvSpPr>
          <p:cNvPr id="11" name="Title 10"/>
          <p:cNvSpPr>
            <a:spLocks noGrp="1"/>
          </p:cNvSpPr>
          <p:nvPr>
            <p:ph type="title"/>
          </p:nvPr>
        </p:nvSpPr>
        <p:spPr>
          <a:xfrm>
            <a:off x="2055119" y="855568"/>
            <a:ext cx="9395722" cy="883356"/>
          </a:xfrm>
        </p:spPr>
        <p:txBody>
          <a:bodyPr>
            <a:noAutofit/>
          </a:bodyPr>
          <a:lstStyle/>
          <a:p>
            <a:pPr>
              <a:lnSpc>
                <a:spcPct val="80000"/>
              </a:lnSpc>
            </a:pPr>
            <a:r>
              <a:rPr lang="en-US" sz="5400" dirty="0">
                <a:solidFill>
                  <a:schemeClr val="tx1">
                    <a:lumMod val="75000"/>
                    <a:lumOff val="25000"/>
                  </a:schemeClr>
                </a:solidFill>
                <a:latin typeface="+mj-lt"/>
                <a:cs typeface="Segoe UI Semilight" panose="020B0402040204020203" pitchFamily="34" charset="0"/>
              </a:rPr>
              <a:t>COMMUNITY RESIDENTS</a:t>
            </a:r>
          </a:p>
        </p:txBody>
      </p:sp>
      <p:sp>
        <p:nvSpPr>
          <p:cNvPr id="12" name="Content Placeholder 11"/>
          <p:cNvSpPr>
            <a:spLocks noGrp="1"/>
          </p:cNvSpPr>
          <p:nvPr>
            <p:ph idx="1"/>
          </p:nvPr>
        </p:nvSpPr>
        <p:spPr>
          <a:xfrm>
            <a:off x="2504489" y="1809259"/>
            <a:ext cx="9226393" cy="4521200"/>
          </a:xfrm>
        </p:spPr>
        <p:txBody>
          <a:bodyPr>
            <a:normAutofit/>
          </a:bodyPr>
          <a:lstStyle/>
          <a:p>
            <a:pPr lvl="0"/>
            <a:r>
              <a:rPr lang="en-US" dirty="0">
                <a:latin typeface="+mn-lt"/>
              </a:rPr>
              <a:t>Set the vision for the community.</a:t>
            </a:r>
          </a:p>
          <a:p>
            <a:pPr>
              <a:lnSpc>
                <a:spcPct val="100000"/>
              </a:lnSpc>
            </a:pPr>
            <a:r>
              <a:rPr lang="en-US" dirty="0">
                <a:latin typeface="+mn-lt"/>
              </a:rPr>
              <a:t>Let the planners know what they want for their community.  </a:t>
            </a:r>
            <a:r>
              <a:rPr lang="en-US" dirty="0"/>
              <a:t>  </a:t>
            </a:r>
          </a:p>
          <a:p>
            <a:endParaRPr lang="en-US" dirty="0"/>
          </a:p>
        </p:txBody>
      </p:sp>
    </p:spTree>
    <p:extLst>
      <p:ext uri="{BB962C8B-B14F-4D97-AF65-F5344CB8AC3E}">
        <p14:creationId xmlns:p14="http://schemas.microsoft.com/office/powerpoint/2010/main" val="165805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83812" y="-58614"/>
            <a:ext cx="11812475" cy="7645497"/>
          </a:xfrm>
          <a:prstGeom prst="rect">
            <a:avLst/>
          </a:prstGeom>
        </p:spPr>
      </p:pic>
      <p:sp>
        <p:nvSpPr>
          <p:cNvPr id="6" name="Title 1">
            <a:extLst>
              <a:ext uri="{FF2B5EF4-FFF2-40B4-BE49-F238E27FC236}">
                <a16:creationId xmlns:a16="http://schemas.microsoft.com/office/drawing/2014/main" id="{30B5DC8C-35E9-41DF-9CE0-655E66C8A5EB}"/>
              </a:ext>
            </a:extLst>
          </p:cNvPr>
          <p:cNvSpPr txBox="1">
            <a:spLocks/>
          </p:cNvSpPr>
          <p:nvPr/>
        </p:nvSpPr>
        <p:spPr>
          <a:xfrm>
            <a:off x="237067" y="0"/>
            <a:ext cx="4809065" cy="68580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Segoe UI Light" panose="020B0502040204020203" pitchFamily="34" charset="0"/>
                <a:ea typeface="+mj-ea"/>
                <a:cs typeface="Segoe UI Light" panose="020B0502040204020203" pitchFamily="34" charset="0"/>
              </a:defRPr>
            </a:lvl1pPr>
          </a:lstStyle>
          <a:p>
            <a:endParaRPr lang="en-US" sz="5400" dirty="0">
              <a:latin typeface="Segoe UI Semilight" panose="020B0402040204020203" pitchFamily="34" charset="0"/>
              <a:cs typeface="Segoe UI Semilight" panose="020B0402040204020203" pitchFamily="34" charset="0"/>
            </a:endParaRPr>
          </a:p>
        </p:txBody>
      </p:sp>
      <p:sp>
        <p:nvSpPr>
          <p:cNvPr id="11" name="Title 10"/>
          <p:cNvSpPr>
            <a:spLocks noGrp="1"/>
          </p:cNvSpPr>
          <p:nvPr>
            <p:ph type="title"/>
          </p:nvPr>
        </p:nvSpPr>
        <p:spPr>
          <a:xfrm>
            <a:off x="2055119" y="777413"/>
            <a:ext cx="9395722" cy="981048"/>
          </a:xfrm>
        </p:spPr>
        <p:txBody>
          <a:bodyPr>
            <a:noAutofit/>
          </a:bodyPr>
          <a:lstStyle/>
          <a:p>
            <a:pPr>
              <a:lnSpc>
                <a:spcPct val="80000"/>
              </a:lnSpc>
            </a:pPr>
            <a:r>
              <a:rPr lang="en-US" sz="5400" dirty="0">
                <a:solidFill>
                  <a:schemeClr val="tx1">
                    <a:lumMod val="75000"/>
                    <a:lumOff val="25000"/>
                  </a:schemeClr>
                </a:solidFill>
                <a:latin typeface="+mj-lt"/>
                <a:cs typeface="Segoe UI Semilight" panose="020B0402040204020203" pitchFamily="34" charset="0"/>
              </a:rPr>
              <a:t>GOVERNMENT</a:t>
            </a:r>
          </a:p>
        </p:txBody>
      </p:sp>
      <p:sp>
        <p:nvSpPr>
          <p:cNvPr id="12" name="Content Placeholder 11"/>
          <p:cNvSpPr>
            <a:spLocks noGrp="1"/>
          </p:cNvSpPr>
          <p:nvPr>
            <p:ph idx="1"/>
          </p:nvPr>
        </p:nvSpPr>
        <p:spPr>
          <a:xfrm>
            <a:off x="2426335" y="1731106"/>
            <a:ext cx="9226393" cy="4521200"/>
          </a:xfrm>
        </p:spPr>
        <p:txBody>
          <a:bodyPr>
            <a:normAutofit/>
          </a:bodyPr>
          <a:lstStyle/>
          <a:p>
            <a:pPr lvl="0"/>
            <a:r>
              <a:rPr lang="en-US" dirty="0">
                <a:latin typeface="+mn-lt"/>
              </a:rPr>
              <a:t>Responsible for implementing the vision of the residents. </a:t>
            </a:r>
          </a:p>
          <a:p>
            <a:pPr lvl="0"/>
            <a:r>
              <a:rPr lang="en-US" dirty="0">
                <a:latin typeface="+mn-lt"/>
              </a:rPr>
              <a:t>Local government controls the adopted policy, code, and provides the budget.</a:t>
            </a:r>
          </a:p>
          <a:p>
            <a:r>
              <a:rPr lang="en-US" dirty="0">
                <a:latin typeface="+mn-lt"/>
              </a:rPr>
              <a:t>Creative governments can succeed at implementing a vision with a limited budget. </a:t>
            </a:r>
          </a:p>
        </p:txBody>
      </p:sp>
    </p:spTree>
    <p:extLst>
      <p:ext uri="{BB962C8B-B14F-4D97-AF65-F5344CB8AC3E}">
        <p14:creationId xmlns:p14="http://schemas.microsoft.com/office/powerpoint/2010/main" val="394195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PlanningCouncil">
      <a:dk1>
        <a:sysClr val="windowText" lastClr="000000"/>
      </a:dk1>
      <a:lt1>
        <a:sysClr val="window" lastClr="FFFFFF"/>
      </a:lt1>
      <a:dk2>
        <a:srgbClr val="44546A"/>
      </a:dk2>
      <a:lt2>
        <a:srgbClr val="E7E6E6"/>
      </a:lt2>
      <a:accent1>
        <a:srgbClr val="84A852"/>
      </a:accent1>
      <a:accent2>
        <a:srgbClr val="B8C474"/>
      </a:accent2>
      <a:accent3>
        <a:srgbClr val="47B1CA"/>
      </a:accent3>
      <a:accent4>
        <a:srgbClr val="69D3EC"/>
      </a:accent4>
      <a:accent5>
        <a:srgbClr val="BAB5AD"/>
      </a:accent5>
      <a:accent6>
        <a:srgbClr val="96958D"/>
      </a:accent6>
      <a:hlink>
        <a:srgbClr val="47B1CA"/>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10678</TotalTime>
  <Words>1589</Words>
  <Application>Microsoft Macintosh PowerPoint</Application>
  <PresentationFormat>Widescreen</PresentationFormat>
  <Paragraphs>357</Paragraphs>
  <Slides>37</Slides>
  <Notes>28</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37</vt:i4>
      </vt:variant>
    </vt:vector>
  </HeadingPairs>
  <TitlesOfParts>
    <vt:vector size="51" baseType="lpstr">
      <vt:lpstr>Arial</vt:lpstr>
      <vt:lpstr>Calibri</vt:lpstr>
      <vt:lpstr>Calibri Light</vt:lpstr>
      <vt:lpstr>Cambria</vt:lpstr>
      <vt:lpstr>Segoe light</vt:lpstr>
      <vt:lpstr>Segoe UI</vt:lpstr>
      <vt:lpstr>Segoe UI Light</vt:lpstr>
      <vt:lpstr>Segoe UI Semibold</vt:lpstr>
      <vt:lpstr>Segoe UI Semilight</vt:lpstr>
      <vt:lpstr>Wingdings</vt:lpstr>
      <vt:lpstr>Office Theme</vt:lpstr>
      <vt:lpstr>3_Office Theme</vt:lpstr>
      <vt:lpstr>1_Office Theme</vt:lpstr>
      <vt:lpstr>2_Office Theme</vt:lpstr>
      <vt:lpstr>PowerPoint Presentation</vt:lpstr>
      <vt:lpstr>Get to Know a Planner</vt:lpstr>
      <vt:lpstr>PowerPoint Presentation</vt:lpstr>
      <vt:lpstr>PowerPoint Presentation</vt:lpstr>
      <vt:lpstr>PowerPoint Presentation</vt:lpstr>
      <vt:lpstr>STAKE HOLDERS</vt:lpstr>
      <vt:lpstr>PLANNERS</vt:lpstr>
      <vt:lpstr>COMMUNITY RESIDENTS</vt:lpstr>
      <vt:lpstr>GOVERNMENT</vt:lpstr>
      <vt:lpstr>DEVELOPMENT RELATED BUSINESSES</vt:lpstr>
      <vt:lpstr>PLANNING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Wanamaker, Randall</dc:creator>
  <cp:lastModifiedBy>King, Brandon</cp:lastModifiedBy>
  <cp:revision>235</cp:revision>
  <dcterms:created xsi:type="dcterms:W3CDTF">2017-07-20T20:35:36Z</dcterms:created>
  <dcterms:modified xsi:type="dcterms:W3CDTF">2018-03-05T16:11:35Z</dcterms:modified>
</cp:coreProperties>
</file>